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 id="2147483697" r:id="rId2"/>
  </p:sldMasterIdLst>
  <p:notesMasterIdLst>
    <p:notesMasterId r:id="rId16"/>
  </p:notesMasterIdLst>
  <p:sldIdLst>
    <p:sldId id="311" r:id="rId3"/>
    <p:sldId id="312" r:id="rId4"/>
    <p:sldId id="313" r:id="rId5"/>
    <p:sldId id="314" r:id="rId6"/>
    <p:sldId id="315" r:id="rId7"/>
    <p:sldId id="316" r:id="rId8"/>
    <p:sldId id="317" r:id="rId9"/>
    <p:sldId id="318" r:id="rId10"/>
    <p:sldId id="319" r:id="rId11"/>
    <p:sldId id="320" r:id="rId12"/>
    <p:sldId id="321" r:id="rId13"/>
    <p:sldId id="322" r:id="rId14"/>
    <p:sldId id="323"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249" autoAdjust="0"/>
  </p:normalViewPr>
  <p:slideViewPr>
    <p:cSldViewPr snapToGrid="0" snapToObjects="1">
      <p:cViewPr varScale="1">
        <p:scale>
          <a:sx n="72" d="100"/>
          <a:sy n="72" d="100"/>
        </p:scale>
        <p:origin x="1326"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[Women_in_Tech_Project_Data_Analysis.xlsx]Experience  count pivot!PivotTable7</c:name>
    <c:fmtId val="1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38</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'Experience  count pivot'!$B$3</c:f>
              <c:strCache>
                <c:ptCount val="1"/>
                <c:pt idx="0">
                  <c:v>Total</c:v>
                </c:pt>
              </c:strCache>
            </c:strRef>
          </c:tx>
          <c:spPr>
            <a:solidFill>
              <a:schemeClr val="accent1"/>
            </a:solidFill>
            <a:ln>
              <a:noFill/>
            </a:ln>
            <a:effectLst/>
          </c:spPr>
          <c:invertIfNegative val="0"/>
          <c:cat>
            <c:strRef>
              <c:f>'Experience  count pivot'!$A$4:$A$7</c:f>
              <c:strCache>
                <c:ptCount val="3"/>
                <c:pt idx="0">
                  <c:v>0–1 years</c:v>
                </c:pt>
                <c:pt idx="1">
                  <c:v>2–3 years</c:v>
                </c:pt>
                <c:pt idx="2">
                  <c:v>7+ years</c:v>
                </c:pt>
              </c:strCache>
            </c:strRef>
          </c:cat>
          <c:val>
            <c:numRef>
              <c:f>'Experience  count pivot'!$B$4:$B$7</c:f>
              <c:numCache>
                <c:formatCode>General</c:formatCode>
                <c:ptCount val="3"/>
                <c:pt idx="0">
                  <c:v>32</c:v>
                </c:pt>
                <c:pt idx="1">
                  <c:v>5</c:v>
                </c:pt>
                <c:pt idx="2">
                  <c:v>1</c:v>
                </c:pt>
              </c:numCache>
            </c:numRef>
          </c:val>
          <c:extLst>
            <c:ext xmlns:c16="http://schemas.microsoft.com/office/drawing/2014/chart" uri="{C3380CC4-5D6E-409C-BE32-E72D297353CC}">
              <c16:uniqueId val="{00000000-E383-4F3B-87B5-29A5298BDF9F}"/>
            </c:ext>
          </c:extLst>
        </c:ser>
        <c:dLbls>
          <c:showLegendKey val="0"/>
          <c:showVal val="0"/>
          <c:showCatName val="0"/>
          <c:showSerName val="0"/>
          <c:showPercent val="0"/>
          <c:showBubbleSize val="0"/>
        </c:dLbls>
        <c:gapWidth val="219"/>
        <c:overlap val="-27"/>
        <c:axId val="1511855808"/>
        <c:axId val="1357575536"/>
      </c:barChart>
      <c:catAx>
        <c:axId val="1511855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57575536"/>
        <c:crosses val="autoZero"/>
        <c:auto val="1"/>
        <c:lblAlgn val="ctr"/>
        <c:lblOffset val="100"/>
        <c:noMultiLvlLbl val="0"/>
      </c:catAx>
      <c:valAx>
        <c:axId val="13575755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118558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[Women_in_Tech_Project_Data_Analysis.xlsx] Current role Vs Experien pivot!PivotTable9</c:name>
    <c:fmtId val="6"/>
  </c:pivotSource>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 Current role Vs Experien pivot'!$B$3</c:f>
              <c:strCache>
                <c:ptCount val="1"/>
                <c:pt idx="0">
                  <c:v>Total</c:v>
                </c:pt>
              </c:strCache>
            </c:strRef>
          </c:tx>
          <c:spPr>
            <a:solidFill>
              <a:schemeClr val="accent1"/>
            </a:solidFill>
            <a:ln>
              <a:noFill/>
            </a:ln>
            <a:effectLst/>
          </c:spPr>
          <c:invertIfNegative val="0"/>
          <c:cat>
            <c:strRef>
              <c:f>' Current role Vs Experien pivot'!$A$4:$A$9</c:f>
              <c:strCache>
                <c:ptCount val="5"/>
                <c:pt idx="0">
                  <c:v>Aspiring Tech Ethusiants</c:v>
                </c:pt>
                <c:pt idx="1">
                  <c:v>Cybersecurity analyst</c:v>
                </c:pt>
                <c:pt idx="2">
                  <c:v>Data analyst</c:v>
                </c:pt>
                <c:pt idx="3">
                  <c:v>Monitoring and Evaluation Officer </c:v>
                </c:pt>
                <c:pt idx="4">
                  <c:v>Softeware developer</c:v>
                </c:pt>
              </c:strCache>
            </c:strRef>
          </c:cat>
          <c:val>
            <c:numRef>
              <c:f>' Current role Vs Experien pivot'!$B$4:$B$9</c:f>
              <c:numCache>
                <c:formatCode>General</c:formatCode>
                <c:ptCount val="5"/>
                <c:pt idx="0">
                  <c:v>4</c:v>
                </c:pt>
                <c:pt idx="1">
                  <c:v>4</c:v>
                </c:pt>
                <c:pt idx="2">
                  <c:v>23</c:v>
                </c:pt>
                <c:pt idx="3">
                  <c:v>1</c:v>
                </c:pt>
                <c:pt idx="4">
                  <c:v>6</c:v>
                </c:pt>
              </c:numCache>
            </c:numRef>
          </c:val>
          <c:extLst>
            <c:ext xmlns:c16="http://schemas.microsoft.com/office/drawing/2014/chart" uri="{C3380CC4-5D6E-409C-BE32-E72D297353CC}">
              <c16:uniqueId val="{00000000-2B29-4D50-A132-133F3CA53004}"/>
            </c:ext>
          </c:extLst>
        </c:ser>
        <c:dLbls>
          <c:showLegendKey val="0"/>
          <c:showVal val="0"/>
          <c:showCatName val="0"/>
          <c:showSerName val="0"/>
          <c:showPercent val="0"/>
          <c:showBubbleSize val="0"/>
        </c:dLbls>
        <c:gapWidth val="219"/>
        <c:overlap val="-27"/>
        <c:axId val="1622330160"/>
        <c:axId val="1622334736"/>
      </c:barChart>
      <c:catAx>
        <c:axId val="16223301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22334736"/>
        <c:crosses val="autoZero"/>
        <c:auto val="1"/>
        <c:lblAlgn val="ctr"/>
        <c:lblOffset val="100"/>
        <c:noMultiLvlLbl val="0"/>
      </c:catAx>
      <c:valAx>
        <c:axId val="16223347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2233016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[Women_in_Tech_Project_Data_Analysis.xlsx]count of location!PivotTable14</c:name>
    <c:fmtId val="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Count of Location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'count of location'!$B$3</c:f>
              <c:strCache>
                <c:ptCount val="1"/>
                <c:pt idx="0">
                  <c:v>Total</c:v>
                </c:pt>
              </c:strCache>
            </c:strRef>
          </c:tx>
          <c:spPr>
            <a:solidFill>
              <a:schemeClr val="accent1"/>
            </a:solidFill>
            <a:ln>
              <a:noFill/>
            </a:ln>
            <a:effectLst/>
          </c:spPr>
          <c:invertIfNegative val="0"/>
          <c:cat>
            <c:strRef>
              <c:f>'count of location'!$A$4:$A$20</c:f>
              <c:strCache>
                <c:ptCount val="17"/>
                <c:pt idx="0">
                  <c:v>Abia</c:v>
                </c:pt>
                <c:pt idx="1">
                  <c:v>Abia </c:v>
                </c:pt>
                <c:pt idx="2">
                  <c:v>Abuja</c:v>
                </c:pt>
                <c:pt idx="3">
                  <c:v>Anambra</c:v>
                </c:pt>
                <c:pt idx="4">
                  <c:v>Anambra </c:v>
                </c:pt>
                <c:pt idx="5">
                  <c:v>Awka</c:v>
                </c:pt>
                <c:pt idx="6">
                  <c:v>Awka </c:v>
                </c:pt>
                <c:pt idx="7">
                  <c:v>Delta </c:v>
                </c:pt>
                <c:pt idx="8">
                  <c:v>Ebonyi</c:v>
                </c:pt>
                <c:pt idx="9">
                  <c:v>Enugu</c:v>
                </c:pt>
                <c:pt idx="10">
                  <c:v>Enugu </c:v>
                </c:pt>
                <c:pt idx="11">
                  <c:v>Ibadan </c:v>
                </c:pt>
                <c:pt idx="12">
                  <c:v>Imo </c:v>
                </c:pt>
                <c:pt idx="13">
                  <c:v>Lagos</c:v>
                </c:pt>
                <c:pt idx="14">
                  <c:v>Lagos </c:v>
                </c:pt>
                <c:pt idx="15">
                  <c:v>Niger</c:v>
                </c:pt>
                <c:pt idx="16">
                  <c:v>Nigeria </c:v>
                </c:pt>
              </c:strCache>
            </c:strRef>
          </c:cat>
          <c:val>
            <c:numRef>
              <c:f>'count of location'!$B$4:$B$20</c:f>
              <c:numCache>
                <c:formatCode>General</c:formatCode>
                <c:ptCount val="17"/>
                <c:pt idx="0">
                  <c:v>1</c:v>
                </c:pt>
                <c:pt idx="1">
                  <c:v>2</c:v>
                </c:pt>
                <c:pt idx="2">
                  <c:v>1</c:v>
                </c:pt>
                <c:pt idx="3">
                  <c:v>7</c:v>
                </c:pt>
                <c:pt idx="4">
                  <c:v>7</c:v>
                </c:pt>
                <c:pt idx="5">
                  <c:v>3</c:v>
                </c:pt>
                <c:pt idx="6">
                  <c:v>2</c:v>
                </c:pt>
                <c:pt idx="7">
                  <c:v>1</c:v>
                </c:pt>
                <c:pt idx="8">
                  <c:v>1</c:v>
                </c:pt>
                <c:pt idx="9">
                  <c:v>1</c:v>
                </c:pt>
                <c:pt idx="10">
                  <c:v>1</c:v>
                </c:pt>
                <c:pt idx="11">
                  <c:v>1</c:v>
                </c:pt>
                <c:pt idx="12">
                  <c:v>1</c:v>
                </c:pt>
                <c:pt idx="13">
                  <c:v>3</c:v>
                </c:pt>
                <c:pt idx="14">
                  <c:v>4</c:v>
                </c:pt>
                <c:pt idx="15">
                  <c:v>1</c:v>
                </c:pt>
                <c:pt idx="16">
                  <c:v>1</c:v>
                </c:pt>
              </c:numCache>
            </c:numRef>
          </c:val>
          <c:extLst>
            <c:ext xmlns:c16="http://schemas.microsoft.com/office/drawing/2014/chart" uri="{C3380CC4-5D6E-409C-BE32-E72D297353CC}">
              <c16:uniqueId val="{00000000-4D67-4B85-A140-5D9D78631E36}"/>
            </c:ext>
          </c:extLst>
        </c:ser>
        <c:dLbls>
          <c:showLegendKey val="0"/>
          <c:showVal val="0"/>
          <c:showCatName val="0"/>
          <c:showSerName val="0"/>
          <c:showPercent val="0"/>
          <c:showBubbleSize val="0"/>
        </c:dLbls>
        <c:gapWidth val="219"/>
        <c:overlap val="-27"/>
        <c:axId val="1555837119"/>
        <c:axId val="1555861663"/>
      </c:barChart>
      <c:catAx>
        <c:axId val="1555837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55861663"/>
        <c:crosses val="autoZero"/>
        <c:auto val="1"/>
        <c:lblAlgn val="ctr"/>
        <c:lblOffset val="100"/>
        <c:noMultiLvlLbl val="0"/>
      </c:catAx>
      <c:valAx>
        <c:axId val="15558616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5583711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734"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735"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736"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737"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38"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739"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0" name="Notes Placeholder 1048619"/>
          <p:cNvSpPr>
            <a:spLocks noGrp="1"/>
          </p:cNvSpPr>
          <p:nvPr>
            <p:ph type="body"/>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99" name="Title 1"/>
          <p:cNvSpPr>
            <a:spLocks noGrp="1"/>
          </p:cNvSpPr>
          <p:nvPr>
            <p:ph type="ctrTitle"/>
          </p:nvPr>
        </p:nvSpPr>
        <p:spPr>
          <a:xfrm>
            <a:off x="685800" y="2130425"/>
            <a:ext cx="7772400" cy="1470025"/>
          </a:xfrm>
        </p:spPr>
        <p:txBody>
          <a:bodyPr/>
          <a:lstStyle/>
          <a:p>
            <a:r>
              <a:rPr lang="en-US"/>
              <a:t>Click to edit Master title style</a:t>
            </a:r>
          </a:p>
        </p:txBody>
      </p:sp>
      <p:sp>
        <p:nvSpPr>
          <p:cNvPr id="1048600"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048601" name="Date Placeholder 3"/>
          <p:cNvSpPr>
            <a:spLocks noGrp="1"/>
          </p:cNvSpPr>
          <p:nvPr>
            <p:ph type="dt" sz="half" idx="10"/>
          </p:nvPr>
        </p:nvSpPr>
        <p:spPr/>
        <p:txBody>
          <a:bodyPr/>
          <a:lstStyle/>
          <a:p>
            <a:fld id="{5BCAD085-E8A6-8845-BD4E-CB4CCA059FC4}" type="datetimeFigureOut">
              <a:rPr lang="en-US" smtClean="0"/>
              <a:t>8/2/2025</a:t>
            </a:fld>
            <a:endParaRPr lang="en-US"/>
          </a:p>
        </p:txBody>
      </p:sp>
      <p:sp>
        <p:nvSpPr>
          <p:cNvPr id="1048602" name="Footer Placeholder 4"/>
          <p:cNvSpPr>
            <a:spLocks noGrp="1"/>
          </p:cNvSpPr>
          <p:nvPr>
            <p:ph type="ftr" sz="quarter" idx="11"/>
          </p:nvPr>
        </p:nvSpPr>
        <p:spPr/>
        <p:txBody>
          <a:bodyPr/>
          <a:lstStyle/>
          <a:p>
            <a:endParaRPr lang="en-US"/>
          </a:p>
        </p:txBody>
      </p:sp>
      <p:sp>
        <p:nvSpPr>
          <p:cNvPr id="1048603"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06" name="Title 1"/>
          <p:cNvSpPr>
            <a:spLocks noGrp="1"/>
          </p:cNvSpPr>
          <p:nvPr>
            <p:ph type="title"/>
          </p:nvPr>
        </p:nvSpPr>
        <p:spPr/>
        <p:txBody>
          <a:bodyPr/>
          <a:lstStyle/>
          <a:p>
            <a:r>
              <a:rPr lang="en-US"/>
              <a:t>Click to edit Master title style</a:t>
            </a:r>
          </a:p>
        </p:txBody>
      </p:sp>
      <p:sp>
        <p:nvSpPr>
          <p:cNvPr id="1048707"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08" name="Date Placeholder 3"/>
          <p:cNvSpPr>
            <a:spLocks noGrp="1"/>
          </p:cNvSpPr>
          <p:nvPr>
            <p:ph type="dt" sz="half" idx="10"/>
          </p:nvPr>
        </p:nvSpPr>
        <p:spPr/>
        <p:txBody>
          <a:bodyPr/>
          <a:lstStyle/>
          <a:p>
            <a:fld id="{5BCAD085-E8A6-8845-BD4E-CB4CCA059FC4}" type="datetimeFigureOut">
              <a:rPr lang="en-US" smtClean="0"/>
              <a:t>8/2/2025</a:t>
            </a:fld>
            <a:endParaRPr lang="en-US"/>
          </a:p>
        </p:txBody>
      </p:sp>
      <p:sp>
        <p:nvSpPr>
          <p:cNvPr id="1048709" name="Footer Placeholder 4"/>
          <p:cNvSpPr>
            <a:spLocks noGrp="1"/>
          </p:cNvSpPr>
          <p:nvPr>
            <p:ph type="ftr" sz="quarter" idx="11"/>
          </p:nvPr>
        </p:nvSpPr>
        <p:spPr/>
        <p:txBody>
          <a:bodyPr/>
          <a:lstStyle/>
          <a:p>
            <a:endParaRPr lang="en-US"/>
          </a:p>
        </p:txBody>
      </p:sp>
      <p:sp>
        <p:nvSpPr>
          <p:cNvPr id="1048710"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95"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1048696"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7" name="Date Placeholder 3"/>
          <p:cNvSpPr>
            <a:spLocks noGrp="1"/>
          </p:cNvSpPr>
          <p:nvPr>
            <p:ph type="dt" sz="half" idx="10"/>
          </p:nvPr>
        </p:nvSpPr>
        <p:spPr/>
        <p:txBody>
          <a:bodyPr/>
          <a:lstStyle/>
          <a:p>
            <a:fld id="{5BCAD085-E8A6-8845-BD4E-CB4CCA059FC4}" type="datetimeFigureOut">
              <a:rPr lang="en-US" smtClean="0"/>
              <a:t>8/2/2025</a:t>
            </a:fld>
            <a:endParaRPr lang="en-US"/>
          </a:p>
        </p:txBody>
      </p:sp>
      <p:sp>
        <p:nvSpPr>
          <p:cNvPr id="1048698" name="Footer Placeholder 4"/>
          <p:cNvSpPr>
            <a:spLocks noGrp="1"/>
          </p:cNvSpPr>
          <p:nvPr>
            <p:ph type="ftr" sz="quarter" idx="11"/>
          </p:nvPr>
        </p:nvSpPr>
        <p:spPr/>
        <p:txBody>
          <a:bodyPr/>
          <a:lstStyle/>
          <a:p>
            <a:endParaRPr lang="en-US"/>
          </a:p>
        </p:txBody>
      </p:sp>
      <p:sp>
        <p:nvSpPr>
          <p:cNvPr id="1048699"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645" name="Title 1"/>
          <p:cNvSpPr>
            <a:spLocks noGrp="1"/>
          </p:cNvSpPr>
          <p:nvPr>
            <p:ph type="ctrTitle"/>
          </p:nvPr>
        </p:nvSpPr>
        <p:spPr>
          <a:xfrm>
            <a:off x="685800" y="2130425"/>
            <a:ext cx="7772400" cy="1470025"/>
          </a:xfrm>
        </p:spPr>
        <p:txBody>
          <a:bodyPr/>
          <a:lstStyle/>
          <a:p>
            <a:r>
              <a:rPr lang="en-US"/>
              <a:t>Click to edit Master title style</a:t>
            </a:r>
          </a:p>
        </p:txBody>
      </p:sp>
      <p:sp>
        <p:nvSpPr>
          <p:cNvPr id="1048646"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1048647" name="Date Placeholder 3"/>
          <p:cNvSpPr>
            <a:spLocks noGrp="1"/>
          </p:cNvSpPr>
          <p:nvPr>
            <p:ph type="dt" sz="half" idx="10"/>
          </p:nvPr>
        </p:nvSpPr>
        <p:spPr/>
        <p:txBody>
          <a:bodyPr/>
          <a:lstStyle/>
          <a:p>
            <a:fld id="{5BCAD085-E8A6-8845-BD4E-CB4CCA059FC4}" type="datetimeFigureOut">
              <a:rPr lang="en-US" smtClean="0"/>
              <a:t>8/2/2025</a:t>
            </a:fld>
            <a:endParaRPr lang="en-US"/>
          </a:p>
        </p:txBody>
      </p:sp>
      <p:sp>
        <p:nvSpPr>
          <p:cNvPr id="1048648" name="Footer Placeholder 4"/>
          <p:cNvSpPr>
            <a:spLocks noGrp="1"/>
          </p:cNvSpPr>
          <p:nvPr>
            <p:ph type="ftr" sz="quarter" idx="11"/>
          </p:nvPr>
        </p:nvSpPr>
        <p:spPr/>
        <p:txBody>
          <a:bodyPr/>
          <a:lstStyle/>
          <a:p>
            <a:endParaRPr lang="en-US"/>
          </a:p>
        </p:txBody>
      </p:sp>
      <p:sp>
        <p:nvSpPr>
          <p:cNvPr id="1048649"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640" name="Title 1"/>
          <p:cNvSpPr>
            <a:spLocks noGrp="1"/>
          </p:cNvSpPr>
          <p:nvPr>
            <p:ph type="title"/>
          </p:nvPr>
        </p:nvSpPr>
        <p:spPr/>
        <p:txBody>
          <a:bodyPr/>
          <a:lstStyle/>
          <a:p>
            <a:r>
              <a:rPr lang="en-US"/>
              <a:t>Click to edit Master title style</a:t>
            </a:r>
          </a:p>
        </p:txBody>
      </p:sp>
      <p:sp>
        <p:nvSpPr>
          <p:cNvPr id="1048641"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2" name="Date Placeholder 3"/>
          <p:cNvSpPr>
            <a:spLocks noGrp="1"/>
          </p:cNvSpPr>
          <p:nvPr>
            <p:ph type="dt" sz="half" idx="10"/>
          </p:nvPr>
        </p:nvSpPr>
        <p:spPr/>
        <p:txBody>
          <a:bodyPr/>
          <a:lstStyle/>
          <a:p>
            <a:fld id="{5BCAD085-E8A6-8845-BD4E-CB4CCA059FC4}" type="datetimeFigureOut">
              <a:rPr lang="en-US" smtClean="0"/>
              <a:t>8/2/2025</a:t>
            </a:fld>
            <a:endParaRPr lang="en-US"/>
          </a:p>
        </p:txBody>
      </p:sp>
      <p:sp>
        <p:nvSpPr>
          <p:cNvPr id="1048643" name="Footer Placeholder 4"/>
          <p:cNvSpPr>
            <a:spLocks noGrp="1"/>
          </p:cNvSpPr>
          <p:nvPr>
            <p:ph type="ftr" sz="quarter" idx="11"/>
          </p:nvPr>
        </p:nvSpPr>
        <p:spPr/>
        <p:txBody>
          <a:bodyPr/>
          <a:lstStyle/>
          <a:p>
            <a:endParaRPr lang="en-US"/>
          </a:p>
        </p:txBody>
      </p:sp>
      <p:sp>
        <p:nvSpPr>
          <p:cNvPr id="1048644"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7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104867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674" name="Date Placeholder 3"/>
          <p:cNvSpPr>
            <a:spLocks noGrp="1"/>
          </p:cNvSpPr>
          <p:nvPr>
            <p:ph type="dt" sz="half" idx="10"/>
          </p:nvPr>
        </p:nvSpPr>
        <p:spPr/>
        <p:txBody>
          <a:bodyPr/>
          <a:lstStyle/>
          <a:p>
            <a:fld id="{5BCAD085-E8A6-8845-BD4E-CB4CCA059FC4}" type="datetimeFigureOut">
              <a:rPr lang="en-US" smtClean="0"/>
              <a:t>8/2/2025</a:t>
            </a:fld>
            <a:endParaRPr lang="en-US"/>
          </a:p>
        </p:txBody>
      </p:sp>
      <p:sp>
        <p:nvSpPr>
          <p:cNvPr id="1048675" name="Footer Placeholder 4"/>
          <p:cNvSpPr>
            <a:spLocks noGrp="1"/>
          </p:cNvSpPr>
          <p:nvPr>
            <p:ph type="ftr" sz="quarter" idx="11"/>
          </p:nvPr>
        </p:nvSpPr>
        <p:spPr/>
        <p:txBody>
          <a:bodyPr/>
          <a:lstStyle/>
          <a:p>
            <a:endParaRPr lang="en-US"/>
          </a:p>
        </p:txBody>
      </p:sp>
      <p:sp>
        <p:nvSpPr>
          <p:cNvPr id="104867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66" name="Title 1"/>
          <p:cNvSpPr>
            <a:spLocks noGrp="1"/>
          </p:cNvSpPr>
          <p:nvPr>
            <p:ph type="title"/>
          </p:nvPr>
        </p:nvSpPr>
        <p:spPr/>
        <p:txBody>
          <a:bodyPr/>
          <a:lstStyle/>
          <a:p>
            <a:r>
              <a:rPr lang="en-US"/>
              <a:t>Click to edit Master title style</a:t>
            </a:r>
          </a:p>
        </p:txBody>
      </p:sp>
      <p:sp>
        <p:nvSpPr>
          <p:cNvPr id="1048667"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8"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9" name="Date Placeholder 4"/>
          <p:cNvSpPr>
            <a:spLocks noGrp="1"/>
          </p:cNvSpPr>
          <p:nvPr>
            <p:ph type="dt" sz="half" idx="10"/>
          </p:nvPr>
        </p:nvSpPr>
        <p:spPr/>
        <p:txBody>
          <a:bodyPr/>
          <a:lstStyle/>
          <a:p>
            <a:fld id="{5BCAD085-E8A6-8845-BD4E-CB4CCA059FC4}" type="datetimeFigureOut">
              <a:rPr lang="en-US" smtClean="0"/>
              <a:t>8/2/2025</a:t>
            </a:fld>
            <a:endParaRPr lang="en-US"/>
          </a:p>
        </p:txBody>
      </p:sp>
      <p:sp>
        <p:nvSpPr>
          <p:cNvPr id="1048670" name="Footer Placeholder 5"/>
          <p:cNvSpPr>
            <a:spLocks noGrp="1"/>
          </p:cNvSpPr>
          <p:nvPr>
            <p:ph type="ftr" sz="quarter" idx="11"/>
          </p:nvPr>
        </p:nvSpPr>
        <p:spPr/>
        <p:txBody>
          <a:bodyPr/>
          <a:lstStyle/>
          <a:p>
            <a:endParaRPr lang="en-US"/>
          </a:p>
        </p:txBody>
      </p:sp>
      <p:sp>
        <p:nvSpPr>
          <p:cNvPr id="1048671"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87" name="Title 1"/>
          <p:cNvSpPr>
            <a:spLocks noGrp="1"/>
          </p:cNvSpPr>
          <p:nvPr>
            <p:ph type="title"/>
          </p:nvPr>
        </p:nvSpPr>
        <p:spPr/>
        <p:txBody>
          <a:bodyPr/>
          <a:lstStyle/>
          <a:p>
            <a:r>
              <a:rPr lang="en-US"/>
              <a:t>Click to edit Master title style</a:t>
            </a:r>
          </a:p>
        </p:txBody>
      </p:sp>
      <p:sp>
        <p:nvSpPr>
          <p:cNvPr id="1048688" name="Text Placeholder 2"/>
          <p:cNvSpPr>
            <a:spLocks noGrp="1"/>
          </p:cNvSpPr>
          <p:nvPr>
            <p:ph type="body" idx="1"/>
          </p:nvPr>
        </p:nvSpPr>
        <p:spPr>
          <a:xfrm>
            <a:off x="457200" y="1535113"/>
            <a:ext cx="4040188" cy="639762"/>
          </a:xfrm>
        </p:spPr>
        <p:txBody>
          <a:bodyPr anchor="b">
            <a:normAutofit fontScale="95833" lnSpcReduction="20000"/>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89"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0" name="Text Placeholder 4"/>
          <p:cNvSpPr>
            <a:spLocks noGrp="1"/>
          </p:cNvSpPr>
          <p:nvPr>
            <p:ph type="body" sz="quarter" idx="3"/>
          </p:nvPr>
        </p:nvSpPr>
        <p:spPr>
          <a:xfrm>
            <a:off x="4645025" y="1535113"/>
            <a:ext cx="4041775" cy="639762"/>
          </a:xfrm>
        </p:spPr>
        <p:txBody>
          <a:bodyPr anchor="b">
            <a:normAutofit fontScale="95833" lnSpcReduction="20000"/>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91"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92" name="Date Placeholder 6"/>
          <p:cNvSpPr>
            <a:spLocks noGrp="1"/>
          </p:cNvSpPr>
          <p:nvPr>
            <p:ph type="dt" sz="half" idx="10"/>
          </p:nvPr>
        </p:nvSpPr>
        <p:spPr/>
        <p:txBody>
          <a:bodyPr/>
          <a:lstStyle/>
          <a:p>
            <a:fld id="{5BCAD085-E8A6-8845-BD4E-CB4CCA059FC4}" type="datetimeFigureOut">
              <a:rPr lang="en-US" smtClean="0"/>
              <a:t>8/2/2025</a:t>
            </a:fld>
            <a:endParaRPr lang="en-US"/>
          </a:p>
        </p:txBody>
      </p:sp>
      <p:sp>
        <p:nvSpPr>
          <p:cNvPr id="1048693" name="Footer Placeholder 7"/>
          <p:cNvSpPr>
            <a:spLocks noGrp="1"/>
          </p:cNvSpPr>
          <p:nvPr>
            <p:ph type="ftr" sz="quarter" idx="11"/>
          </p:nvPr>
        </p:nvSpPr>
        <p:spPr/>
        <p:txBody>
          <a:bodyPr/>
          <a:lstStyle/>
          <a:p>
            <a:endParaRPr lang="en-US"/>
          </a:p>
        </p:txBody>
      </p:sp>
      <p:sp>
        <p:nvSpPr>
          <p:cNvPr id="1048694"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83" name="Title 1"/>
          <p:cNvSpPr>
            <a:spLocks noGrp="1"/>
          </p:cNvSpPr>
          <p:nvPr>
            <p:ph type="title"/>
          </p:nvPr>
        </p:nvSpPr>
        <p:spPr/>
        <p:txBody>
          <a:bodyPr/>
          <a:lstStyle/>
          <a:p>
            <a:r>
              <a:rPr lang="en-US"/>
              <a:t>Click to edit Master title style</a:t>
            </a:r>
          </a:p>
        </p:txBody>
      </p:sp>
      <p:sp>
        <p:nvSpPr>
          <p:cNvPr id="1048684" name="Date Placeholder 2"/>
          <p:cNvSpPr>
            <a:spLocks noGrp="1"/>
          </p:cNvSpPr>
          <p:nvPr>
            <p:ph type="dt" sz="half" idx="10"/>
          </p:nvPr>
        </p:nvSpPr>
        <p:spPr/>
        <p:txBody>
          <a:bodyPr/>
          <a:lstStyle/>
          <a:p>
            <a:fld id="{5BCAD085-E8A6-8845-BD4E-CB4CCA059FC4}" type="datetimeFigureOut">
              <a:rPr lang="en-US" smtClean="0"/>
              <a:t>8/2/2025</a:t>
            </a:fld>
            <a:endParaRPr lang="en-US"/>
          </a:p>
        </p:txBody>
      </p:sp>
      <p:sp>
        <p:nvSpPr>
          <p:cNvPr id="1048685" name="Footer Placeholder 3"/>
          <p:cNvSpPr>
            <a:spLocks noGrp="1"/>
          </p:cNvSpPr>
          <p:nvPr>
            <p:ph type="ftr" sz="quarter" idx="11"/>
          </p:nvPr>
        </p:nvSpPr>
        <p:spPr/>
        <p:txBody>
          <a:bodyPr/>
          <a:lstStyle/>
          <a:p>
            <a:endParaRPr lang="en-US"/>
          </a:p>
        </p:txBody>
      </p:sp>
      <p:sp>
        <p:nvSpPr>
          <p:cNvPr id="1048686"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37" name="Date Placeholder 1"/>
          <p:cNvSpPr>
            <a:spLocks noGrp="1"/>
          </p:cNvSpPr>
          <p:nvPr>
            <p:ph type="dt" sz="half" idx="10"/>
          </p:nvPr>
        </p:nvSpPr>
        <p:spPr/>
        <p:txBody>
          <a:bodyPr/>
          <a:lstStyle/>
          <a:p>
            <a:fld id="{5BCAD085-E8A6-8845-BD4E-CB4CCA059FC4}" type="datetimeFigureOut">
              <a:rPr lang="en-US" smtClean="0"/>
              <a:t>8/2/2025</a:t>
            </a:fld>
            <a:endParaRPr lang="en-US"/>
          </a:p>
        </p:txBody>
      </p:sp>
      <p:sp>
        <p:nvSpPr>
          <p:cNvPr id="1048638" name="Footer Placeholder 2"/>
          <p:cNvSpPr>
            <a:spLocks noGrp="1"/>
          </p:cNvSpPr>
          <p:nvPr>
            <p:ph type="ftr" sz="quarter" idx="11"/>
          </p:nvPr>
        </p:nvSpPr>
        <p:spPr/>
        <p:txBody>
          <a:bodyPr/>
          <a:lstStyle/>
          <a:p>
            <a:endParaRPr lang="en-US"/>
          </a:p>
        </p:txBody>
      </p:sp>
      <p:sp>
        <p:nvSpPr>
          <p:cNvPr id="1048639"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77"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1048678"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9"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80" name="Date Placeholder 4"/>
          <p:cNvSpPr>
            <a:spLocks noGrp="1"/>
          </p:cNvSpPr>
          <p:nvPr>
            <p:ph type="dt" sz="half" idx="10"/>
          </p:nvPr>
        </p:nvSpPr>
        <p:spPr/>
        <p:txBody>
          <a:bodyPr/>
          <a:lstStyle/>
          <a:p>
            <a:fld id="{5BCAD085-E8A6-8845-BD4E-CB4CCA059FC4}" type="datetimeFigureOut">
              <a:rPr lang="en-US" smtClean="0"/>
              <a:t>8/2/2025</a:t>
            </a:fld>
            <a:endParaRPr lang="en-US"/>
          </a:p>
        </p:txBody>
      </p:sp>
      <p:sp>
        <p:nvSpPr>
          <p:cNvPr id="1048681" name="Footer Placeholder 5"/>
          <p:cNvSpPr>
            <a:spLocks noGrp="1"/>
          </p:cNvSpPr>
          <p:nvPr>
            <p:ph type="ftr" sz="quarter" idx="11"/>
          </p:nvPr>
        </p:nvSpPr>
        <p:spPr/>
        <p:txBody>
          <a:bodyPr/>
          <a:lstStyle/>
          <a:p>
            <a:endParaRPr lang="en-US"/>
          </a:p>
        </p:txBody>
      </p:sp>
      <p:sp>
        <p:nvSpPr>
          <p:cNvPr id="1048682"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0" name="Title 1"/>
          <p:cNvSpPr>
            <a:spLocks noGrp="1"/>
          </p:cNvSpPr>
          <p:nvPr>
            <p:ph type="title"/>
          </p:nvPr>
        </p:nvSpPr>
        <p:spPr/>
        <p:txBody>
          <a:bodyPr/>
          <a:lstStyle/>
          <a:p>
            <a:r>
              <a:rPr lang="en-US"/>
              <a:t>Click to edit Master title style</a:t>
            </a:r>
          </a:p>
        </p:txBody>
      </p:sp>
      <p:sp>
        <p:nvSpPr>
          <p:cNvPr id="1048591"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92" name="Date Placeholder 3"/>
          <p:cNvSpPr>
            <a:spLocks noGrp="1"/>
          </p:cNvSpPr>
          <p:nvPr>
            <p:ph type="dt" sz="half" idx="10"/>
          </p:nvPr>
        </p:nvSpPr>
        <p:spPr/>
        <p:txBody>
          <a:bodyPr/>
          <a:lstStyle/>
          <a:p>
            <a:fld id="{5BCAD085-E8A6-8845-BD4E-CB4CCA059FC4}" type="datetimeFigureOut">
              <a:rPr lang="en-US" smtClean="0"/>
              <a:t>8/2/2025</a:t>
            </a:fld>
            <a:endParaRPr lang="en-US"/>
          </a:p>
        </p:txBody>
      </p:sp>
      <p:sp>
        <p:nvSpPr>
          <p:cNvPr id="1048593" name="Footer Placeholder 4"/>
          <p:cNvSpPr>
            <a:spLocks noGrp="1"/>
          </p:cNvSpPr>
          <p:nvPr>
            <p:ph type="ftr" sz="quarter" idx="11"/>
          </p:nvPr>
        </p:nvSpPr>
        <p:spPr/>
        <p:txBody>
          <a:bodyPr/>
          <a:lstStyle/>
          <a:p>
            <a:endParaRPr lang="en-US"/>
          </a:p>
        </p:txBody>
      </p:sp>
      <p:sp>
        <p:nvSpPr>
          <p:cNvPr id="1048594"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50"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1048651"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048652"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653" name="Date Placeholder 4"/>
          <p:cNvSpPr>
            <a:spLocks noGrp="1"/>
          </p:cNvSpPr>
          <p:nvPr>
            <p:ph type="dt" sz="half" idx="10"/>
          </p:nvPr>
        </p:nvSpPr>
        <p:spPr/>
        <p:txBody>
          <a:bodyPr/>
          <a:lstStyle/>
          <a:p>
            <a:fld id="{5BCAD085-E8A6-8845-BD4E-CB4CCA059FC4}" type="datetimeFigureOut">
              <a:rPr lang="en-US" smtClean="0"/>
              <a:t>8/2/2025</a:t>
            </a:fld>
            <a:endParaRPr lang="en-US"/>
          </a:p>
        </p:txBody>
      </p:sp>
      <p:sp>
        <p:nvSpPr>
          <p:cNvPr id="1048654" name="Footer Placeholder 5"/>
          <p:cNvSpPr>
            <a:spLocks noGrp="1"/>
          </p:cNvSpPr>
          <p:nvPr>
            <p:ph type="ftr" sz="quarter" idx="11"/>
          </p:nvPr>
        </p:nvSpPr>
        <p:spPr/>
        <p:txBody>
          <a:bodyPr/>
          <a:lstStyle/>
          <a:p>
            <a:endParaRPr lang="en-US"/>
          </a:p>
        </p:txBody>
      </p:sp>
      <p:sp>
        <p:nvSpPr>
          <p:cNvPr id="1048655"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56" name="Title 1"/>
          <p:cNvSpPr>
            <a:spLocks noGrp="1"/>
          </p:cNvSpPr>
          <p:nvPr>
            <p:ph type="title"/>
          </p:nvPr>
        </p:nvSpPr>
        <p:spPr/>
        <p:txBody>
          <a:bodyPr/>
          <a:lstStyle/>
          <a:p>
            <a:r>
              <a:rPr lang="en-US"/>
              <a:t>Click to edit Master title style</a:t>
            </a:r>
          </a:p>
        </p:txBody>
      </p:sp>
      <p:sp>
        <p:nvSpPr>
          <p:cNvPr id="1048657"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8" name="Date Placeholder 3"/>
          <p:cNvSpPr>
            <a:spLocks noGrp="1"/>
          </p:cNvSpPr>
          <p:nvPr>
            <p:ph type="dt" sz="half" idx="10"/>
          </p:nvPr>
        </p:nvSpPr>
        <p:spPr/>
        <p:txBody>
          <a:bodyPr/>
          <a:lstStyle/>
          <a:p>
            <a:fld id="{5BCAD085-E8A6-8845-BD4E-CB4CCA059FC4}" type="datetimeFigureOut">
              <a:rPr lang="en-US" smtClean="0"/>
              <a:t>8/2/2025</a:t>
            </a:fld>
            <a:endParaRPr lang="en-US"/>
          </a:p>
        </p:txBody>
      </p:sp>
      <p:sp>
        <p:nvSpPr>
          <p:cNvPr id="1048659" name="Footer Placeholder 4"/>
          <p:cNvSpPr>
            <a:spLocks noGrp="1"/>
          </p:cNvSpPr>
          <p:nvPr>
            <p:ph type="ftr" sz="quarter" idx="11"/>
          </p:nvPr>
        </p:nvSpPr>
        <p:spPr/>
        <p:txBody>
          <a:bodyPr/>
          <a:lstStyle/>
          <a:p>
            <a:endParaRPr lang="en-US"/>
          </a:p>
        </p:txBody>
      </p:sp>
      <p:sp>
        <p:nvSpPr>
          <p:cNvPr id="1048660"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61"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1048662"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3" name="Date Placeholder 3"/>
          <p:cNvSpPr>
            <a:spLocks noGrp="1"/>
          </p:cNvSpPr>
          <p:nvPr>
            <p:ph type="dt" sz="half" idx="10"/>
          </p:nvPr>
        </p:nvSpPr>
        <p:spPr/>
        <p:txBody>
          <a:bodyPr/>
          <a:lstStyle/>
          <a:p>
            <a:fld id="{5BCAD085-E8A6-8845-BD4E-CB4CCA059FC4}" type="datetimeFigureOut">
              <a:rPr lang="en-US" smtClean="0"/>
              <a:t>8/2/2025</a:t>
            </a:fld>
            <a:endParaRPr lang="en-US"/>
          </a:p>
        </p:txBody>
      </p:sp>
      <p:sp>
        <p:nvSpPr>
          <p:cNvPr id="1048664" name="Footer Placeholder 4"/>
          <p:cNvSpPr>
            <a:spLocks noGrp="1"/>
          </p:cNvSpPr>
          <p:nvPr>
            <p:ph type="ftr" sz="quarter" idx="11"/>
          </p:nvPr>
        </p:nvSpPr>
        <p:spPr/>
        <p:txBody>
          <a:bodyPr/>
          <a:lstStyle/>
          <a:p>
            <a:endParaRPr lang="en-US"/>
          </a:p>
        </p:txBody>
      </p:sp>
      <p:sp>
        <p:nvSpPr>
          <p:cNvPr id="1048665"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581"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1048582"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583" name="Date Placeholder 3"/>
          <p:cNvSpPr>
            <a:spLocks noGrp="1"/>
          </p:cNvSpPr>
          <p:nvPr>
            <p:ph type="dt" sz="half" idx="10"/>
          </p:nvPr>
        </p:nvSpPr>
        <p:spPr/>
        <p:txBody>
          <a:bodyPr/>
          <a:lstStyle/>
          <a:p>
            <a:fld id="{5BCAD085-E8A6-8845-BD4E-CB4CCA059FC4}" type="datetimeFigureOut">
              <a:rPr lang="en-US" smtClean="0"/>
              <a:t>8/2/2025</a:t>
            </a:fld>
            <a:endParaRPr lang="en-US"/>
          </a:p>
        </p:txBody>
      </p:sp>
      <p:sp>
        <p:nvSpPr>
          <p:cNvPr id="1048584" name="Footer Placeholder 4"/>
          <p:cNvSpPr>
            <a:spLocks noGrp="1"/>
          </p:cNvSpPr>
          <p:nvPr>
            <p:ph type="ftr" sz="quarter" idx="11"/>
          </p:nvPr>
        </p:nvSpPr>
        <p:spPr/>
        <p:txBody>
          <a:bodyPr/>
          <a:lstStyle/>
          <a:p>
            <a:endParaRPr lang="en-US"/>
          </a:p>
        </p:txBody>
      </p:sp>
      <p:sp>
        <p:nvSpPr>
          <p:cNvPr id="1048585"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11" name="Title 1"/>
          <p:cNvSpPr>
            <a:spLocks noGrp="1"/>
          </p:cNvSpPr>
          <p:nvPr>
            <p:ph type="title"/>
          </p:nvPr>
        </p:nvSpPr>
        <p:spPr/>
        <p:txBody>
          <a:bodyPr/>
          <a:lstStyle/>
          <a:p>
            <a:r>
              <a:rPr lang="en-US"/>
              <a:t>Click to edit Master title style</a:t>
            </a:r>
          </a:p>
        </p:txBody>
      </p:sp>
      <p:sp>
        <p:nvSpPr>
          <p:cNvPr id="1048712"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13"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14" name="Date Placeholder 4"/>
          <p:cNvSpPr>
            <a:spLocks noGrp="1"/>
          </p:cNvSpPr>
          <p:nvPr>
            <p:ph type="dt" sz="half" idx="10"/>
          </p:nvPr>
        </p:nvSpPr>
        <p:spPr/>
        <p:txBody>
          <a:bodyPr/>
          <a:lstStyle/>
          <a:p>
            <a:fld id="{5BCAD085-E8A6-8845-BD4E-CB4CCA059FC4}" type="datetimeFigureOut">
              <a:rPr lang="en-US" smtClean="0"/>
              <a:t>8/2/2025</a:t>
            </a:fld>
            <a:endParaRPr lang="en-US"/>
          </a:p>
        </p:txBody>
      </p:sp>
      <p:sp>
        <p:nvSpPr>
          <p:cNvPr id="1048715" name="Footer Placeholder 5"/>
          <p:cNvSpPr>
            <a:spLocks noGrp="1"/>
          </p:cNvSpPr>
          <p:nvPr>
            <p:ph type="ftr" sz="quarter" idx="11"/>
          </p:nvPr>
        </p:nvSpPr>
        <p:spPr/>
        <p:txBody>
          <a:bodyPr/>
          <a:lstStyle/>
          <a:p>
            <a:endParaRPr lang="en-US"/>
          </a:p>
        </p:txBody>
      </p:sp>
      <p:sp>
        <p:nvSpPr>
          <p:cNvPr id="1048716"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717" name="Title 1"/>
          <p:cNvSpPr>
            <a:spLocks noGrp="1"/>
          </p:cNvSpPr>
          <p:nvPr>
            <p:ph type="title"/>
          </p:nvPr>
        </p:nvSpPr>
        <p:spPr/>
        <p:txBody>
          <a:bodyPr/>
          <a:lstStyle/>
          <a:p>
            <a:r>
              <a:rPr lang="en-US"/>
              <a:t>Click to edit Master title style</a:t>
            </a:r>
          </a:p>
        </p:txBody>
      </p:sp>
      <p:sp>
        <p:nvSpPr>
          <p:cNvPr id="1048718" name="Text Placeholder 2"/>
          <p:cNvSpPr>
            <a:spLocks noGrp="1"/>
          </p:cNvSpPr>
          <p:nvPr>
            <p:ph type="body" idx="1"/>
          </p:nvPr>
        </p:nvSpPr>
        <p:spPr>
          <a:xfrm>
            <a:off x="457200" y="1535113"/>
            <a:ext cx="4040188" cy="639762"/>
          </a:xfrm>
        </p:spPr>
        <p:txBody>
          <a:bodyPr anchor="b">
            <a:normAutofit fontScale="95833" lnSpcReduction="20000"/>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19"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20" name="Text Placeholder 4"/>
          <p:cNvSpPr>
            <a:spLocks noGrp="1"/>
          </p:cNvSpPr>
          <p:nvPr>
            <p:ph type="body" sz="quarter" idx="3"/>
          </p:nvPr>
        </p:nvSpPr>
        <p:spPr>
          <a:xfrm>
            <a:off x="4645025" y="1535113"/>
            <a:ext cx="4041775" cy="639762"/>
          </a:xfrm>
        </p:spPr>
        <p:txBody>
          <a:bodyPr anchor="b">
            <a:normAutofit fontScale="95833" lnSpcReduction="20000"/>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21"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22" name="Date Placeholder 6"/>
          <p:cNvSpPr>
            <a:spLocks noGrp="1"/>
          </p:cNvSpPr>
          <p:nvPr>
            <p:ph type="dt" sz="half" idx="10"/>
          </p:nvPr>
        </p:nvSpPr>
        <p:spPr/>
        <p:txBody>
          <a:bodyPr/>
          <a:lstStyle/>
          <a:p>
            <a:fld id="{5BCAD085-E8A6-8845-BD4E-CB4CCA059FC4}" type="datetimeFigureOut">
              <a:rPr lang="en-US" smtClean="0"/>
              <a:t>8/2/2025</a:t>
            </a:fld>
            <a:endParaRPr lang="en-US"/>
          </a:p>
        </p:txBody>
      </p:sp>
      <p:sp>
        <p:nvSpPr>
          <p:cNvPr id="1048723" name="Footer Placeholder 7"/>
          <p:cNvSpPr>
            <a:spLocks noGrp="1"/>
          </p:cNvSpPr>
          <p:nvPr>
            <p:ph type="ftr" sz="quarter" idx="11"/>
          </p:nvPr>
        </p:nvSpPr>
        <p:spPr/>
        <p:txBody>
          <a:bodyPr/>
          <a:lstStyle/>
          <a:p>
            <a:endParaRPr lang="en-US"/>
          </a:p>
        </p:txBody>
      </p:sp>
      <p:sp>
        <p:nvSpPr>
          <p:cNvPr id="1048724"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21" name="Title 1"/>
          <p:cNvSpPr>
            <a:spLocks noGrp="1"/>
          </p:cNvSpPr>
          <p:nvPr>
            <p:ph type="title"/>
          </p:nvPr>
        </p:nvSpPr>
        <p:spPr/>
        <p:txBody>
          <a:bodyPr/>
          <a:lstStyle/>
          <a:p>
            <a:r>
              <a:rPr lang="en-US"/>
              <a:t>Click to edit Master title style</a:t>
            </a:r>
          </a:p>
        </p:txBody>
      </p:sp>
      <p:sp>
        <p:nvSpPr>
          <p:cNvPr id="1048622" name="Date Placeholder 2"/>
          <p:cNvSpPr>
            <a:spLocks noGrp="1"/>
          </p:cNvSpPr>
          <p:nvPr>
            <p:ph type="dt" sz="half" idx="10"/>
          </p:nvPr>
        </p:nvSpPr>
        <p:spPr/>
        <p:txBody>
          <a:bodyPr/>
          <a:lstStyle/>
          <a:p>
            <a:fld id="{5BCAD085-E8A6-8845-BD4E-CB4CCA059FC4}" type="datetimeFigureOut">
              <a:rPr lang="en-US" smtClean="0"/>
              <a:t>8/2/2025</a:t>
            </a:fld>
            <a:endParaRPr lang="en-US"/>
          </a:p>
        </p:txBody>
      </p:sp>
      <p:sp>
        <p:nvSpPr>
          <p:cNvPr id="1048623" name="Footer Placeholder 3"/>
          <p:cNvSpPr>
            <a:spLocks noGrp="1"/>
          </p:cNvSpPr>
          <p:nvPr>
            <p:ph type="ftr" sz="quarter" idx="11"/>
          </p:nvPr>
        </p:nvSpPr>
        <p:spPr/>
        <p:txBody>
          <a:bodyPr/>
          <a:lstStyle/>
          <a:p>
            <a:endParaRPr lang="en-US"/>
          </a:p>
        </p:txBody>
      </p:sp>
      <p:sp>
        <p:nvSpPr>
          <p:cNvPr id="1048624"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725" name="Date Placeholder 1"/>
          <p:cNvSpPr>
            <a:spLocks noGrp="1"/>
          </p:cNvSpPr>
          <p:nvPr>
            <p:ph type="dt" sz="half" idx="10"/>
          </p:nvPr>
        </p:nvSpPr>
        <p:spPr/>
        <p:txBody>
          <a:bodyPr/>
          <a:lstStyle/>
          <a:p>
            <a:fld id="{5BCAD085-E8A6-8845-BD4E-CB4CCA059FC4}" type="datetimeFigureOut">
              <a:rPr lang="en-US" smtClean="0"/>
              <a:t>8/2/2025</a:t>
            </a:fld>
            <a:endParaRPr lang="en-US"/>
          </a:p>
        </p:txBody>
      </p:sp>
      <p:sp>
        <p:nvSpPr>
          <p:cNvPr id="1048726" name="Footer Placeholder 2"/>
          <p:cNvSpPr>
            <a:spLocks noGrp="1"/>
          </p:cNvSpPr>
          <p:nvPr>
            <p:ph type="ftr" sz="quarter" idx="11"/>
          </p:nvPr>
        </p:nvSpPr>
        <p:spPr/>
        <p:txBody>
          <a:bodyPr/>
          <a:lstStyle/>
          <a:p>
            <a:endParaRPr lang="en-US"/>
          </a:p>
        </p:txBody>
      </p:sp>
      <p:sp>
        <p:nvSpPr>
          <p:cNvPr id="1048727"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28"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1048729"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730"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31" name="Date Placeholder 4"/>
          <p:cNvSpPr>
            <a:spLocks noGrp="1"/>
          </p:cNvSpPr>
          <p:nvPr>
            <p:ph type="dt" sz="half" idx="10"/>
          </p:nvPr>
        </p:nvSpPr>
        <p:spPr/>
        <p:txBody>
          <a:bodyPr/>
          <a:lstStyle/>
          <a:p>
            <a:fld id="{5BCAD085-E8A6-8845-BD4E-CB4CCA059FC4}" type="datetimeFigureOut">
              <a:rPr lang="en-US" smtClean="0"/>
              <a:t>8/2/2025</a:t>
            </a:fld>
            <a:endParaRPr lang="en-US"/>
          </a:p>
        </p:txBody>
      </p:sp>
      <p:sp>
        <p:nvSpPr>
          <p:cNvPr id="1048732" name="Footer Placeholder 5"/>
          <p:cNvSpPr>
            <a:spLocks noGrp="1"/>
          </p:cNvSpPr>
          <p:nvPr>
            <p:ph type="ftr" sz="quarter" idx="11"/>
          </p:nvPr>
        </p:nvSpPr>
        <p:spPr/>
        <p:txBody>
          <a:bodyPr/>
          <a:lstStyle/>
          <a:p>
            <a:endParaRPr lang="en-US"/>
          </a:p>
        </p:txBody>
      </p:sp>
      <p:sp>
        <p:nvSpPr>
          <p:cNvPr id="1048733"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00"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1048701"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048702"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03" name="Date Placeholder 4"/>
          <p:cNvSpPr>
            <a:spLocks noGrp="1"/>
          </p:cNvSpPr>
          <p:nvPr>
            <p:ph type="dt" sz="half" idx="10"/>
          </p:nvPr>
        </p:nvSpPr>
        <p:spPr/>
        <p:txBody>
          <a:bodyPr/>
          <a:lstStyle/>
          <a:p>
            <a:fld id="{5BCAD085-E8A6-8845-BD4E-CB4CCA059FC4}" type="datetimeFigureOut">
              <a:rPr lang="en-US" smtClean="0"/>
              <a:t>8/2/2025</a:t>
            </a:fld>
            <a:endParaRPr lang="en-US"/>
          </a:p>
        </p:txBody>
      </p:sp>
      <p:sp>
        <p:nvSpPr>
          <p:cNvPr id="1048704" name="Footer Placeholder 5"/>
          <p:cNvSpPr>
            <a:spLocks noGrp="1"/>
          </p:cNvSpPr>
          <p:nvPr>
            <p:ph type="ftr" sz="quarter" idx="11"/>
          </p:nvPr>
        </p:nvSpPr>
        <p:spPr/>
        <p:txBody>
          <a:bodyPr/>
          <a:lstStyle/>
          <a:p>
            <a:endParaRPr lang="en-US"/>
          </a:p>
        </p:txBody>
      </p:sp>
      <p:sp>
        <p:nvSpPr>
          <p:cNvPr id="1048705"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1048577"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8"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8/2/2025</a:t>
            </a:fld>
            <a:endParaRPr lang="en-US"/>
          </a:p>
        </p:txBody>
      </p:sp>
      <p:sp>
        <p:nvSpPr>
          <p:cNvPr id="1048579"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048580"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3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104863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3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8/2/2025</a:t>
            </a:fld>
            <a:endParaRPr lang="en-US"/>
          </a:p>
        </p:txBody>
      </p:sp>
      <p:sp>
        <p:nvSpPr>
          <p:cNvPr id="104863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04863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6.xml"/><Relationship Id="rId4" Type="http://schemas.openxmlformats.org/officeDocument/2006/relationships/chart" Target="../charts/char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4" name="Title 1"/>
          <p:cNvSpPr>
            <a:spLocks noGrp="1"/>
          </p:cNvSpPr>
          <p:nvPr>
            <p:ph type="ctrTitle"/>
          </p:nvPr>
        </p:nvSpPr>
        <p:spPr>
          <a:xfrm>
            <a:off x="-120229" y="0"/>
            <a:ext cx="9365240" cy="3284353"/>
          </a:xfrm>
          <a:solidFill>
            <a:srgbClr val="92D04F"/>
          </a:solidFill>
          <a:ln>
            <a:solidFill>
              <a:srgbClr val="FFC000"/>
            </a:solidFill>
            <a:prstDash val="solid"/>
          </a:ln>
        </p:spPr>
        <p:txBody>
          <a:bodyPr>
            <a:normAutofit fontScale="90000"/>
          </a:bodyPr>
          <a:lstStyle/>
          <a:p>
            <a:br>
              <a:rPr lang="en-US" altLang="zh-CN" dirty="0"/>
            </a:br>
            <a:r>
              <a:rPr lang="en-US" altLang="zh-CN" dirty="0"/>
              <a:t>W</a:t>
            </a:r>
            <a:r>
              <a:rPr dirty="0"/>
              <a:t>omen in Tech in Nigeria: Employment and Retention Patterns</a:t>
            </a:r>
            <a:br>
              <a:rPr lang="en-US" dirty="0"/>
            </a:br>
            <a:r>
              <a:rPr lang="en-US" sz="1800" b="1" dirty="0">
                <a:latin typeface="Times New Roman" panose="02020603050405020304" pitchFamily="18" charset="0"/>
                <a:cs typeface="Times New Roman" panose="02020603050405020304" pitchFamily="18" charset="0"/>
              </a:rPr>
              <a:t>Prepared by:</a:t>
            </a:r>
            <a:br>
              <a:rPr lang="en-US" sz="1800" b="1"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Mbakpobe</a:t>
            </a:r>
            <a:r>
              <a:rPr lang="en-US" sz="1800" b="1" dirty="0">
                <a:latin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cs typeface="Times New Roman" panose="02020603050405020304" pitchFamily="18" charset="0"/>
              </a:rPr>
              <a:t>Adaeze Ebele</a:t>
            </a:r>
            <a:br>
              <a:rPr lang="en-US" sz="1800">
                <a:latin typeface="Times New Roman" panose="02020603050405020304" pitchFamily="18" charset="0"/>
                <a:cs typeface="Times New Roman" panose="02020603050405020304" pitchFamily="18" charset="0"/>
              </a:rPr>
            </a:br>
            <a:br>
              <a:rPr lang="en-US" sz="1800" b="1" dirty="0">
                <a:latin typeface="Times New Roman" panose="02020603050405020304" pitchFamily="18" charset="0"/>
                <a:cs typeface="Times New Roman" panose="02020603050405020304" pitchFamily="18" charset="0"/>
              </a:rPr>
            </a:br>
            <a:br>
              <a:rPr lang="en-US" sz="1800" b="1" dirty="0">
                <a:latin typeface="Times New Roman" panose="02020603050405020304" pitchFamily="18" charset="0"/>
                <a:cs typeface="Times New Roman" panose="02020603050405020304" pitchFamily="18" charset="0"/>
              </a:rPr>
            </a:br>
            <a:endParaRPr sz="1800" dirty="0"/>
          </a:p>
        </p:txBody>
      </p:sp>
      <p:sp>
        <p:nvSpPr>
          <p:cNvPr id="1048605" name="Subtitle 2"/>
          <p:cNvSpPr>
            <a:spLocks noGrp="1"/>
          </p:cNvSpPr>
          <p:nvPr>
            <p:ph type="subTitle" idx="1"/>
          </p:nvPr>
        </p:nvSpPr>
        <p:spPr>
          <a:xfrm>
            <a:off x="-120229" y="3204638"/>
            <a:ext cx="9365240" cy="3654465"/>
          </a:xfrm>
          <a:solidFill>
            <a:srgbClr val="CC99FF"/>
          </a:solidFill>
          <a:ln>
            <a:solidFill>
              <a:srgbClr val="000000"/>
            </a:solidFill>
            <a:prstDash val="dash"/>
          </a:ln>
        </p:spPr>
        <p:txBody>
          <a:bodyPr>
            <a:normAutofit/>
          </a:bodyPr>
          <a:lstStyle/>
          <a:p>
            <a:r>
              <a:rPr sz="3200" b="1" dirty="0">
                <a:solidFill>
                  <a:srgbClr val="36363D"/>
                </a:solidFill>
                <a:latin typeface="Times New Roman" panose="02020603050405020304" pitchFamily="18" charset="0"/>
                <a:cs typeface="Times New Roman" panose="02020603050405020304" pitchFamily="18" charset="0"/>
              </a:rPr>
              <a:t>Data Analysis Project Powered by Survey, NITDA, World Bank, and TechCabal Data</a:t>
            </a:r>
            <a:endParaRPr lang="en-US" sz="2000" b="1" dirty="0">
              <a:solidFill>
                <a:srgbClr val="36363D"/>
              </a:solidFill>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4" name="Title 1"/>
          <p:cNvSpPr>
            <a:spLocks noGrp="1"/>
          </p:cNvSpPr>
          <p:nvPr>
            <p:ph type="title"/>
          </p:nvPr>
        </p:nvSpPr>
        <p:spPr>
          <a:solidFill>
            <a:srgbClr val="92D04F"/>
          </a:solidFill>
        </p:spPr>
        <p:txBody>
          <a:bodyPr/>
          <a:lstStyle/>
          <a:p>
            <a:r>
              <a:t>Selected Indicators (Nigeria)</a:t>
            </a:r>
          </a:p>
        </p:txBody>
      </p:sp>
      <p:sp>
        <p:nvSpPr>
          <p:cNvPr id="1048615" name="Content Placeholder 2"/>
          <p:cNvSpPr>
            <a:spLocks noGrp="1"/>
          </p:cNvSpPr>
          <p:nvPr>
            <p:ph idx="1"/>
          </p:nvPr>
        </p:nvSpPr>
        <p:spPr>
          <a:solidFill>
            <a:srgbClr val="CC99FF"/>
          </a:solidFill>
        </p:spPr>
        <p:txBody>
          <a:bodyPr>
            <a:normAutofit/>
          </a:bodyPr>
          <a:lstStyle/>
          <a:p>
            <a:r>
              <a:t>Female employment in industry rose from 12.3% (2015) to 17.7% (2023).</a:t>
            </a:r>
          </a:p>
          <a:p>
            <a:r>
              <a:t>Legal parity: Women can get jobs, work nights, and register businesses like men (2015–2023).</a:t>
            </a:r>
          </a:p>
          <a:p>
            <a:r>
              <a:t>Digital use by women to shop online remains low (2.16% in 2017; 2.73% in 2021).</a:t>
            </a:r>
          </a:p>
          <a:p>
            <a:r>
              <a:t>No data yet on female STEM graduates — a data gap to note.</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Title 1"/>
          <p:cNvSpPr>
            <a:spLocks noGrp="1"/>
          </p:cNvSpPr>
          <p:nvPr>
            <p:ph type="title"/>
          </p:nvPr>
        </p:nvSpPr>
        <p:spPr>
          <a:xfrm>
            <a:off x="0" y="0"/>
            <a:ext cx="9144000" cy="1417638"/>
          </a:xfrm>
          <a:solidFill>
            <a:srgbClr val="92D04F"/>
          </a:solidFill>
        </p:spPr>
        <p:txBody>
          <a:bodyPr/>
          <a:lstStyle/>
          <a:p>
            <a:r>
              <a:rPr dirty="0"/>
              <a:t>Recommendations</a:t>
            </a:r>
          </a:p>
        </p:txBody>
      </p:sp>
      <p:sp>
        <p:nvSpPr>
          <p:cNvPr id="1048617" name="Content Placeholder 2"/>
          <p:cNvSpPr>
            <a:spLocks noGrp="1"/>
          </p:cNvSpPr>
          <p:nvPr>
            <p:ph idx="1"/>
          </p:nvPr>
        </p:nvSpPr>
        <p:spPr>
          <a:xfrm>
            <a:off x="-1" y="1383722"/>
            <a:ext cx="9144000" cy="5474278"/>
          </a:xfrm>
          <a:solidFill>
            <a:srgbClr val="CC99FF"/>
          </a:solidFill>
        </p:spPr>
        <p:txBody>
          <a:bodyPr/>
          <a:lstStyle/>
          <a:p>
            <a:r>
              <a:rPr dirty="0"/>
              <a:t> Expand access to mentorship, internships, and upskilling programs.</a:t>
            </a:r>
          </a:p>
          <a:p>
            <a:r>
              <a:rPr dirty="0"/>
              <a:t>Promote visibility of women in tech through events and bootcamps.</a:t>
            </a:r>
          </a:p>
          <a:p>
            <a:r>
              <a:rPr dirty="0"/>
              <a:t> Standardize data collection in surveys for accurate analysis.</a:t>
            </a:r>
          </a:p>
          <a:p>
            <a:r>
              <a:rPr dirty="0"/>
              <a:t> Strengthen partnerships like NITDA–JICA to scale successful programs.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8" name="Title 1"/>
          <p:cNvSpPr>
            <a:spLocks noGrp="1"/>
          </p:cNvSpPr>
          <p:nvPr>
            <p:ph type="title"/>
          </p:nvPr>
        </p:nvSpPr>
        <p:spPr>
          <a:xfrm>
            <a:off x="0" y="0"/>
            <a:ext cx="9144000" cy="1677410"/>
          </a:xfrm>
          <a:solidFill>
            <a:srgbClr val="92D04F"/>
          </a:solidFill>
        </p:spPr>
        <p:txBody>
          <a:bodyPr/>
          <a:lstStyle/>
          <a:p>
            <a:r>
              <a:rPr dirty="0"/>
              <a:t>Conclusion</a:t>
            </a:r>
          </a:p>
        </p:txBody>
      </p:sp>
      <p:sp>
        <p:nvSpPr>
          <p:cNvPr id="1048619" name="Content Placeholder 2"/>
          <p:cNvSpPr>
            <a:spLocks noGrp="1"/>
          </p:cNvSpPr>
          <p:nvPr>
            <p:ph idx="1"/>
          </p:nvPr>
        </p:nvSpPr>
        <p:spPr>
          <a:xfrm>
            <a:off x="-1" y="1600200"/>
            <a:ext cx="9143999" cy="5257800"/>
          </a:xfrm>
          <a:solidFill>
            <a:srgbClr val="CC99FF"/>
          </a:solidFill>
        </p:spPr>
        <p:txBody>
          <a:bodyPr>
            <a:normAutofit/>
          </a:bodyPr>
          <a:lstStyle/>
          <a:p>
            <a:r>
              <a:rPr dirty="0"/>
              <a:t> Women in tech face clear challenges — but also show strong interest and potential.</a:t>
            </a:r>
          </a:p>
          <a:p>
            <a:r>
              <a:rPr dirty="0"/>
              <a:t>Policies and programs that reduce drop-off and increase engagement are essential.</a:t>
            </a:r>
          </a:p>
          <a:p>
            <a:r>
              <a:rPr dirty="0"/>
              <a:t>Insights from this project can inform stakeholders, policymakers, and educators.</a:t>
            </a:r>
          </a:p>
          <a:p>
            <a:r>
              <a:rPr dirty="0"/>
              <a:t>Let's create a more inclusive and thriving tech ecosystem in Nigeria.</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5" name="Title 1"/>
          <p:cNvSpPr>
            <a:spLocks noGrp="1"/>
          </p:cNvSpPr>
          <p:nvPr>
            <p:ph type="title"/>
          </p:nvPr>
        </p:nvSpPr>
        <p:spPr>
          <a:xfrm>
            <a:off x="457200" y="274638"/>
            <a:ext cx="8093517" cy="660491"/>
          </a:xfrm>
          <a:solidFill>
            <a:srgbClr val="92D04F"/>
          </a:solidFill>
        </p:spPr>
        <p:txBody>
          <a:bodyPr>
            <a:normAutofit/>
          </a:bodyPr>
          <a:lstStyle/>
          <a:p>
            <a:r>
              <a:t> Dashboard Summary</a:t>
            </a:r>
          </a:p>
        </p:txBody>
      </p:sp>
      <p:sp>
        <p:nvSpPr>
          <p:cNvPr id="1048626" name="Rounded Rectangle 2"/>
          <p:cNvSpPr/>
          <p:nvPr/>
        </p:nvSpPr>
        <p:spPr>
          <a:xfrm>
            <a:off x="457200" y="1097280"/>
            <a:ext cx="3200400" cy="914400"/>
          </a:xfrm>
          <a:prstGeom prst="roundRect">
            <a:avLst/>
          </a:prstGeom>
          <a:solidFill>
            <a:srgbClr val="000000"/>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defRPr sz="1400" b="1">
                <a:solidFill>
                  <a:srgbClr val="FFFFFF"/>
                </a:solidFill>
              </a:defRPr>
            </a:pPr>
            <a:r>
              <a:t>🧍 Early Career Participants: 84% (0–1 years)</a:t>
            </a:r>
          </a:p>
        </p:txBody>
      </p:sp>
      <p:sp>
        <p:nvSpPr>
          <p:cNvPr id="1048627" name="Rounded Rectangle 3"/>
          <p:cNvSpPr/>
          <p:nvPr/>
        </p:nvSpPr>
        <p:spPr>
          <a:xfrm>
            <a:off x="457200" y="2103120"/>
            <a:ext cx="3200400" cy="914400"/>
          </a:xfrm>
          <a:prstGeom prst="roundRect">
            <a:avLst/>
          </a:prstGeom>
          <a:solidFill>
            <a:srgbClr val="000000"/>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defRPr sz="1400" b="1">
                <a:solidFill>
                  <a:srgbClr val="FFFFFF"/>
                </a:solidFill>
              </a:defRPr>
            </a:pPr>
            <a:r>
              <a:t>Most Common Role: Data Analyst (60%)</a:t>
            </a:r>
          </a:p>
        </p:txBody>
      </p:sp>
      <p:sp>
        <p:nvSpPr>
          <p:cNvPr id="1048628" name="Rounded Rectangle 4"/>
          <p:cNvSpPr/>
          <p:nvPr/>
        </p:nvSpPr>
        <p:spPr>
          <a:xfrm>
            <a:off x="457200" y="3108960"/>
            <a:ext cx="3200400" cy="914400"/>
          </a:xfrm>
          <a:prstGeom prst="roundRect">
            <a:avLst/>
          </a:prstGeom>
          <a:solidFill>
            <a:srgbClr val="000000"/>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defRPr sz="1400" b="1">
                <a:solidFill>
                  <a:srgbClr val="FFFFFF"/>
                </a:solidFill>
              </a:defRPr>
            </a:pPr>
            <a:r>
              <a:t> Top Locations: Anambra &amp; Lagos</a:t>
            </a:r>
          </a:p>
        </p:txBody>
      </p:sp>
      <p:sp>
        <p:nvSpPr>
          <p:cNvPr id="1048629" name="Rounded Rectangle 5"/>
          <p:cNvSpPr/>
          <p:nvPr/>
        </p:nvSpPr>
        <p:spPr>
          <a:xfrm>
            <a:off x="457200" y="4114800"/>
            <a:ext cx="3200400" cy="914400"/>
          </a:xfrm>
          <a:prstGeom prst="roundRect">
            <a:avLst/>
          </a:prstGeom>
          <a:solidFill>
            <a:srgbClr val="000000"/>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defRPr sz="1400" b="1">
                <a:solidFill>
                  <a:srgbClr val="FFFFFF"/>
                </a:solidFill>
              </a:defRPr>
            </a:pPr>
            <a:r>
              <a:t>Considered Leaving Tech: 60%</a:t>
            </a:r>
          </a:p>
        </p:txBody>
      </p:sp>
      <p:sp>
        <p:nvSpPr>
          <p:cNvPr id="1048630" name="Rounded Rectangle 6"/>
          <p:cNvSpPr/>
          <p:nvPr/>
        </p:nvSpPr>
        <p:spPr>
          <a:xfrm>
            <a:off x="457200" y="5120640"/>
            <a:ext cx="3200400" cy="914400"/>
          </a:xfrm>
          <a:prstGeom prst="roundRect">
            <a:avLst/>
          </a:prstGeom>
          <a:solidFill>
            <a:srgbClr val="000000"/>
          </a:solidFill>
          <a:ln>
            <a:solidFill>
              <a:srgbClr val="FFFFFF"/>
            </a:solidFill>
          </a:ln>
        </p:spPr>
        <p:style>
          <a:lnRef idx="1">
            <a:schemeClr val="accent1"/>
          </a:lnRef>
          <a:fillRef idx="3">
            <a:schemeClr val="accent1"/>
          </a:fillRef>
          <a:effectRef idx="2">
            <a:schemeClr val="accent1"/>
          </a:effectRef>
          <a:fontRef idx="minor">
            <a:schemeClr val="lt1"/>
          </a:fontRef>
        </p:style>
        <p:txBody>
          <a:bodyPr rtlCol="0" anchor="ctr"/>
          <a:lstStyle/>
          <a:p>
            <a:pPr algn="ctr">
              <a:defRPr sz="1400" b="1">
                <a:solidFill>
                  <a:srgbClr val="FFFFFF"/>
                </a:solidFill>
              </a:defRPr>
            </a:pPr>
            <a:r>
              <a:t> Top Retention Suggestions: Mentorship, Internships, Funding</a:t>
            </a:r>
          </a:p>
        </p:txBody>
      </p:sp>
      <p:graphicFrame>
        <p:nvGraphicFramePr>
          <p:cNvPr id="4194305" name="Chart 7"/>
          <p:cNvGraphicFramePr>
            <a:graphicFrameLocks/>
          </p:cNvGraphicFramePr>
          <p:nvPr/>
        </p:nvGraphicFramePr>
        <p:xfrm>
          <a:off x="4412974" y="960121"/>
          <a:ext cx="3882887" cy="129275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194306" name="Table 8"/>
          <p:cNvGraphicFramePr>
            <a:graphicFrameLocks noGrp="1"/>
          </p:cNvGraphicFramePr>
          <p:nvPr/>
        </p:nvGraphicFramePr>
        <p:xfrm>
          <a:off x="4572000" y="2448877"/>
          <a:ext cx="4267200" cy="222885"/>
        </p:xfrm>
        <a:graphic>
          <a:graphicData uri="http://schemas.openxmlformats.org/drawingml/2006/table">
            <a:tbl>
              <a:tblPr>
                <a:tableStyleId>{5C22544A-7EE6-4342-B048-85BDC9FD1C3A}</a:tableStyleId>
              </a:tblPr>
              <a:tblGrid>
                <a:gridCol w="4267200">
                  <a:extLst>
                    <a:ext uri="{9D8B030D-6E8A-4147-A177-3AD203B41FA5}">
                      <a16:colId xmlns:a16="http://schemas.microsoft.com/office/drawing/2014/main" val="20000"/>
                    </a:ext>
                  </a:extLst>
                </a:gridCol>
              </a:tblGrid>
              <a:tr h="0">
                <a:tc>
                  <a:txBody>
                    <a:bodyPr/>
                    <a:lstStyle/>
                    <a:p>
                      <a:pPr algn="ctr" fontAlgn="b"/>
                      <a:r>
                        <a:rPr lang="en-US" sz="1400" u="none" strike="noStrike" dirty="0">
                          <a:effectLst/>
                        </a:rPr>
                        <a:t>DISTRIBUTION  OF EXPERIENCE IN YEARS</a:t>
                      </a:r>
                      <a:endParaRPr lang="en-US" sz="1400" b="0" i="0" u="none" strike="noStrike" dirty="0">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10000"/>
                  </a:ext>
                </a:extLst>
              </a:tr>
            </a:tbl>
          </a:graphicData>
        </a:graphic>
      </p:graphicFrame>
      <p:graphicFrame>
        <p:nvGraphicFramePr>
          <p:cNvPr id="4194307" name="Chart 9"/>
          <p:cNvGraphicFramePr>
            <a:graphicFrameLocks/>
          </p:cNvGraphicFramePr>
          <p:nvPr/>
        </p:nvGraphicFramePr>
        <p:xfrm>
          <a:off x="4306956" y="2896169"/>
          <a:ext cx="3988905" cy="170896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194308" name="Table 10"/>
          <p:cNvGraphicFramePr>
            <a:graphicFrameLocks noGrp="1"/>
          </p:cNvGraphicFramePr>
          <p:nvPr/>
        </p:nvGraphicFramePr>
        <p:xfrm>
          <a:off x="4784035" y="4757779"/>
          <a:ext cx="3657600" cy="231913"/>
        </p:xfrm>
        <a:graphic>
          <a:graphicData uri="http://schemas.openxmlformats.org/drawingml/2006/table">
            <a:tbl>
              <a:tblPr>
                <a:tableStyleId>{5C22544A-7EE6-4342-B048-85BDC9FD1C3A}</a:tableStyleId>
              </a:tblPr>
              <a:tblGrid>
                <a:gridCol w="3657600">
                  <a:extLst>
                    <a:ext uri="{9D8B030D-6E8A-4147-A177-3AD203B41FA5}">
                      <a16:colId xmlns:a16="http://schemas.microsoft.com/office/drawing/2014/main" val="20000"/>
                    </a:ext>
                  </a:extLst>
                </a:gridCol>
              </a:tblGrid>
              <a:tr h="231913">
                <a:tc>
                  <a:txBody>
                    <a:bodyPr/>
                    <a:lstStyle/>
                    <a:p>
                      <a:pPr algn="ctr" fontAlgn="b"/>
                      <a:r>
                        <a:rPr lang="en-US" sz="1200" u="none" strike="noStrike" dirty="0">
                          <a:effectLst/>
                        </a:rPr>
                        <a:t>Distribution of Current Role Vs Experience</a:t>
                      </a:r>
                      <a:endParaRPr lang="en-US" sz="1200" b="0" i="0" u="none" strike="noStrike" dirty="0">
                        <a:solidFill>
                          <a:srgbClr val="000000"/>
                        </a:solidFill>
                        <a:effectLst/>
                        <a:latin typeface="Times New Roman" panose="02020603050405020304" pitchFamily="18" charset="0"/>
                      </a:endParaRPr>
                    </a:p>
                  </a:txBody>
                  <a:tcPr marL="9525" marR="9525" marT="9525" marB="0" anchor="b"/>
                </a:tc>
                <a:extLst>
                  <a:ext uri="{0D108BD9-81ED-4DB2-BD59-A6C34878D82A}">
                    <a16:rowId xmlns:a16="http://schemas.microsoft.com/office/drawing/2014/main" val="10000"/>
                  </a:ext>
                </a:extLst>
              </a:tr>
            </a:tbl>
          </a:graphicData>
        </a:graphic>
      </p:graphicFrame>
      <p:graphicFrame>
        <p:nvGraphicFramePr>
          <p:cNvPr id="4194309" name="Chart 12"/>
          <p:cNvGraphicFramePr>
            <a:graphicFrameLocks/>
          </p:cNvGraphicFramePr>
          <p:nvPr/>
        </p:nvGraphicFramePr>
        <p:xfrm>
          <a:off x="4412974" y="5029200"/>
          <a:ext cx="4452731" cy="1602699"/>
        </p:xfrm>
        <a:graphic>
          <a:graphicData uri="http://schemas.openxmlformats.org/drawingml/2006/chart">
            <c:chart xmlns:c="http://schemas.openxmlformats.org/drawingml/2006/chart" xmlns:r="http://schemas.openxmlformats.org/officeDocument/2006/relationships" r:id="rId4"/>
          </a:graphicData>
        </a:graphic>
      </p:graphicFrame>
      <p:sp>
        <p:nvSpPr>
          <p:cNvPr id="1048631" name="TextBox 14"/>
          <p:cNvSpPr txBox="1"/>
          <p:nvPr/>
        </p:nvSpPr>
        <p:spPr>
          <a:xfrm>
            <a:off x="5015949" y="6506482"/>
            <a:ext cx="3995529" cy="369332"/>
          </a:xfrm>
          <a:prstGeom prst="rect">
            <a:avLst/>
          </a:prstGeom>
          <a:noFill/>
        </p:spPr>
        <p:txBody>
          <a:bodyPr wrap="square">
            <a:spAutoFit/>
          </a:bodyPr>
          <a:lstStyle/>
          <a:p>
            <a:r>
              <a:rPr lang="en-US" dirty="0"/>
              <a:t>Distribution of count of location</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5" name="Title 1"/>
          <p:cNvSpPr>
            <a:spLocks noGrp="1"/>
          </p:cNvSpPr>
          <p:nvPr>
            <p:ph type="title"/>
          </p:nvPr>
        </p:nvSpPr>
        <p:spPr>
          <a:xfrm>
            <a:off x="-252217" y="-145991"/>
            <a:ext cx="9660905" cy="1563629"/>
          </a:xfrm>
          <a:solidFill>
            <a:srgbClr val="92D04F"/>
          </a:solidFill>
          <a:ln>
            <a:solidFill>
              <a:srgbClr val="000000"/>
            </a:solidFill>
            <a:prstDash val="dash"/>
          </a:ln>
        </p:spPr>
        <p:txBody>
          <a:bodyPr/>
          <a:lstStyle/>
          <a:p>
            <a:r>
              <a:t>Project Overview</a:t>
            </a:r>
          </a:p>
        </p:txBody>
      </p:sp>
      <p:sp>
        <p:nvSpPr>
          <p:cNvPr id="1048596" name="Content Placeholder 2"/>
          <p:cNvSpPr>
            <a:spLocks noGrp="1"/>
          </p:cNvSpPr>
          <p:nvPr>
            <p:ph idx="1"/>
          </p:nvPr>
        </p:nvSpPr>
        <p:spPr>
          <a:xfrm>
            <a:off x="-252217" y="1392315"/>
            <a:ext cx="9660905" cy="5485981"/>
          </a:xfrm>
          <a:solidFill>
            <a:srgbClr val="CC99FF"/>
          </a:solidFill>
          <a:ln>
            <a:solidFill>
              <a:srgbClr val="000000"/>
            </a:solidFill>
            <a:prstDash val="dash"/>
          </a:ln>
        </p:spPr>
        <p:txBody>
          <a:bodyPr>
            <a:normAutofit/>
          </a:bodyPr>
          <a:lstStyle/>
          <a:p>
            <a:r>
              <a:rPr dirty="0"/>
              <a:t>This project explores employment and retention patterns among women in tech in Nigeria.</a:t>
            </a:r>
          </a:p>
          <a:p>
            <a:r>
              <a:rPr dirty="0"/>
              <a:t>It leverages survey responses, NITDA’s IgniteHer initiative, World Bank gender data, and TechCabal reports.</a:t>
            </a:r>
          </a:p>
          <a:p>
            <a:r>
              <a:rPr dirty="0"/>
              <a:t>Goal: Understand challenges, highlight trends, and recommend strategies to retain women in tech.</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6" name="Title 1048585"/>
          <p:cNvSpPr>
            <a:spLocks noGrp="1"/>
          </p:cNvSpPr>
          <p:nvPr>
            <p:ph type="title"/>
          </p:nvPr>
        </p:nvSpPr>
        <p:spPr>
          <a:xfrm>
            <a:off x="-543627" y="2066924"/>
            <a:ext cx="9893289" cy="4818751"/>
          </a:xfrm>
          <a:solidFill>
            <a:srgbClr val="9933FF"/>
          </a:solidFill>
        </p:spPr>
        <p:txBody>
          <a:bodyPr>
            <a:noAutofit/>
          </a:bodyPr>
          <a:lstStyle/>
          <a:p>
            <a:r>
              <a:rPr lang="en-US" altLang="zh-CN" sz="2800" b="0" dirty="0"/>
              <a:t>Women </a:t>
            </a:r>
            <a:r>
              <a:rPr lang="en-US" altLang="zh-CN" sz="2800" b="0" dirty="0" err="1"/>
              <a:t>i</a:t>
            </a:r>
            <a:r>
              <a:rPr lang="en-NG" sz="2800" b="0" dirty="0"/>
              <a:t>n Nigeria's tech sector are underrepresented and face unique career challenges.</a:t>
            </a:r>
            <a:br>
              <a:rPr lang="en-US" altLang="zh-CN" sz="2800" b="0" dirty="0"/>
            </a:br>
            <a:br>
              <a:rPr lang="en-US" altLang="zh-CN" sz="2800" b="0" dirty="0"/>
            </a:br>
            <a:r>
              <a:rPr lang="en-US" altLang="zh-CN" sz="2800" b="0" dirty="0"/>
              <a:t>T</a:t>
            </a:r>
            <a:r>
              <a:rPr lang="en-NG" sz="2800" b="0" dirty="0"/>
              <a:t>here's limited data on their employment and retention experiences.</a:t>
            </a:r>
            <a:br>
              <a:rPr lang="en-US" altLang="zh-CN" sz="2800" b="0" dirty="0"/>
            </a:br>
            <a:br>
              <a:rPr lang="en-US" altLang="zh-CN" sz="2800" b="0" dirty="0"/>
            </a:br>
            <a:r>
              <a:rPr lang="en-US" altLang="zh-CN" sz="2800" b="0" dirty="0"/>
              <a:t>t</a:t>
            </a:r>
            <a:r>
              <a:rPr lang="en-NG" sz="2800" b="0" dirty="0"/>
              <a:t>his gap hinders targeted support and inclusive policy development.</a:t>
            </a:r>
            <a:endParaRPr lang="en-NG" b="0" dirty="0"/>
          </a:p>
        </p:txBody>
      </p:sp>
      <p:sp>
        <p:nvSpPr>
          <p:cNvPr id="1048587" name="Text Placeholder 1048586"/>
          <p:cNvSpPr>
            <a:spLocks noGrp="1"/>
          </p:cNvSpPr>
          <p:nvPr>
            <p:ph type="body" idx="1"/>
          </p:nvPr>
        </p:nvSpPr>
        <p:spPr>
          <a:xfrm>
            <a:off x="-543627" y="-606865"/>
            <a:ext cx="9893289" cy="2661047"/>
          </a:xfrm>
          <a:solidFill>
            <a:srgbClr val="92D04F"/>
          </a:solidFill>
        </p:spPr>
        <p:txBody>
          <a:bodyPr/>
          <a:lstStyle/>
          <a:p>
            <a:r>
              <a:rPr lang="en-US" altLang="zh-CN" sz="6000" dirty="0"/>
              <a:t>        PPROBLEM STATEMENT</a:t>
            </a:r>
            <a:endParaRPr lang="en-NG"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8" name="Title 1048587"/>
          <p:cNvSpPr>
            <a:spLocks noGrp="1"/>
          </p:cNvSpPr>
          <p:nvPr>
            <p:ph type="title"/>
          </p:nvPr>
        </p:nvSpPr>
        <p:spPr>
          <a:xfrm>
            <a:off x="7854" y="1817832"/>
            <a:ext cx="9136146" cy="5274465"/>
          </a:xfrm>
          <a:solidFill>
            <a:srgbClr val="CC99FF"/>
          </a:solidFill>
        </p:spPr>
        <p:txBody>
          <a:bodyPr>
            <a:noAutofit/>
          </a:bodyPr>
          <a:lstStyle/>
          <a:p>
            <a:r>
              <a:rPr lang="en-US" altLang="zh-CN" sz="2800" dirty="0"/>
              <a:t>We D</a:t>
            </a:r>
            <a:r>
              <a:rPr lang="en-NG" sz="2800" dirty="0"/>
              <a:t>esigned and conducted a survey to collect first-hand data on women's experiences in Nigeria’s tech sector.</a:t>
            </a:r>
            <a:br>
              <a:rPr lang="en-NG" sz="2800" dirty="0"/>
            </a:br>
            <a:r>
              <a:rPr lang="en-US" altLang="zh-CN" sz="2800" dirty="0"/>
              <a:t>We </a:t>
            </a:r>
            <a:r>
              <a:rPr lang="en-NG" sz="2800" dirty="0"/>
              <a:t>analyzed the responses</a:t>
            </a:r>
            <a:r>
              <a:rPr lang="en-US" altLang="zh-CN" sz="2800" dirty="0"/>
              <a:t> </a:t>
            </a:r>
            <a:r>
              <a:rPr lang="en-NG" sz="2800" dirty="0"/>
              <a:t>alongside external data from NITDA, TechCabal, and the World Bank.</a:t>
            </a:r>
            <a:br>
              <a:rPr lang="en-NG" sz="2800" dirty="0"/>
            </a:br>
            <a:r>
              <a:rPr lang="en-US" altLang="zh-CN" sz="2800" dirty="0"/>
              <a:t>We </a:t>
            </a:r>
            <a:r>
              <a:rPr lang="en-NG" sz="2800" dirty="0"/>
              <a:t>generated insights and visualizations to highlight patterns in employment, challenges, and retention—supporting recommendations for targeted intervention.</a:t>
            </a:r>
            <a:br>
              <a:rPr lang="en-NG" sz="2800" dirty="0"/>
            </a:br>
            <a:endParaRPr lang="en-NG" dirty="0"/>
          </a:p>
        </p:txBody>
      </p:sp>
      <p:sp>
        <p:nvSpPr>
          <p:cNvPr id="1048589" name="Text Placeholder 1048588"/>
          <p:cNvSpPr>
            <a:spLocks noGrp="1"/>
          </p:cNvSpPr>
          <p:nvPr>
            <p:ph type="body" idx="1"/>
          </p:nvPr>
        </p:nvSpPr>
        <p:spPr>
          <a:xfrm>
            <a:off x="7854" y="1"/>
            <a:ext cx="9136146" cy="1817832"/>
          </a:xfrm>
          <a:solidFill>
            <a:srgbClr val="92D04F"/>
          </a:solidFill>
        </p:spPr>
        <p:txBody>
          <a:bodyPr/>
          <a:lstStyle/>
          <a:p>
            <a:r>
              <a:rPr lang="en-US" altLang="zh-CN" sz="6600"/>
              <a:t>PROBLEM SOLUTION</a:t>
            </a:r>
            <a:endParaRPr lang="en-NG"/>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7" name="Title 1"/>
          <p:cNvSpPr>
            <a:spLocks noGrp="1"/>
          </p:cNvSpPr>
          <p:nvPr>
            <p:ph type="title"/>
          </p:nvPr>
        </p:nvSpPr>
        <p:spPr>
          <a:xfrm>
            <a:off x="0" y="0"/>
            <a:ext cx="9144000" cy="1417638"/>
          </a:xfrm>
          <a:solidFill>
            <a:srgbClr val="92D04F"/>
          </a:solidFill>
        </p:spPr>
        <p:txBody>
          <a:bodyPr/>
          <a:lstStyle/>
          <a:p>
            <a:r>
              <a:t>Key Survey Insights</a:t>
            </a:r>
          </a:p>
        </p:txBody>
      </p:sp>
      <p:sp>
        <p:nvSpPr>
          <p:cNvPr id="1048598" name="Content Placeholder 2"/>
          <p:cNvSpPr>
            <a:spLocks noGrp="1"/>
          </p:cNvSpPr>
          <p:nvPr>
            <p:ph idx="1"/>
          </p:nvPr>
        </p:nvSpPr>
        <p:spPr>
          <a:xfrm>
            <a:off x="-1" y="1283782"/>
            <a:ext cx="9143999" cy="5465004"/>
          </a:xfrm>
          <a:solidFill>
            <a:srgbClr val="CC99FF"/>
          </a:solidFill>
        </p:spPr>
        <p:txBody>
          <a:bodyPr>
            <a:normAutofit/>
          </a:bodyPr>
          <a:lstStyle/>
          <a:p>
            <a:pPr marL="0" indent="0">
              <a:buNone/>
            </a:pPr>
            <a:r>
              <a:rPr dirty="0"/>
              <a:t>Majority (84%) of participants are in early-career stage (0–1 years experience).</a:t>
            </a:r>
          </a:p>
          <a:p>
            <a:pPr marL="0" indent="0">
              <a:buNone/>
            </a:pPr>
            <a:r>
              <a:rPr dirty="0"/>
              <a:t> Largest role represented: Data Analysts (23 out of 38).</a:t>
            </a:r>
          </a:p>
          <a:p>
            <a:pPr marL="0" indent="0">
              <a:buNone/>
            </a:pPr>
            <a:r>
              <a:rPr dirty="0"/>
              <a:t> Top locations: Anambra and Lagos</a:t>
            </a:r>
          </a:p>
          <a:p>
            <a:pPr marL="0" indent="0">
              <a:buNone/>
            </a:pPr>
            <a:r>
              <a:rPr dirty="0"/>
              <a:t> 60% have considered leaving tech. Suggested Retention Solutions: Mentorship, Funding, Career Growth Opportunities.</a:t>
            </a:r>
            <a:endParaRPr lang="zh-CN" alt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6" name="Title 1"/>
          <p:cNvSpPr>
            <a:spLocks noGrp="1"/>
          </p:cNvSpPr>
          <p:nvPr>
            <p:ph type="title"/>
          </p:nvPr>
        </p:nvSpPr>
        <p:spPr>
          <a:xfrm>
            <a:off x="0" y="4009292"/>
            <a:ext cx="9186778" cy="2722099"/>
          </a:xfrm>
          <a:solidFill>
            <a:srgbClr val="CC99FF"/>
          </a:solidFill>
        </p:spPr>
        <p:txBody>
          <a:bodyPr>
            <a:noAutofit/>
          </a:bodyPr>
          <a:lstStyle/>
          <a:p>
            <a:r>
              <a:rPr lang="en-US" sz="1600" b="1" dirty="0">
                <a:latin typeface="Times New Roman" panose="02020603050405020304" pitchFamily="18" charset="0"/>
                <a:cs typeface="Times New Roman" panose="02020603050405020304" pitchFamily="18" charset="0"/>
              </a:rPr>
              <a:t>🟣 5-day intensive program by NITDA in partnership with JICA.</a:t>
            </a:r>
            <a:br>
              <a:rPr lang="en-US" sz="1600" b="1" dirty="0">
                <a:latin typeface="Times New Roman" panose="02020603050405020304" pitchFamily="18" charset="0"/>
                <a:cs typeface="Times New Roman" panose="02020603050405020304" pitchFamily="18" charset="0"/>
              </a:rPr>
            </a:br>
            <a:r>
              <a:rPr lang="en-US" sz="1600" b="1" dirty="0">
                <a:latin typeface="Times New Roman" panose="02020603050405020304" pitchFamily="18" charset="0"/>
                <a:cs typeface="Times New Roman" panose="02020603050405020304" pitchFamily="18" charset="0"/>
              </a:rPr>
              <a:t>🟣 Aimed at empowering women entrepreneurs with business and digital skills.</a:t>
            </a:r>
            <a:br>
              <a:rPr lang="en-US" sz="1600" b="1" dirty="0">
                <a:latin typeface="Times New Roman" panose="02020603050405020304" pitchFamily="18" charset="0"/>
                <a:cs typeface="Times New Roman" panose="02020603050405020304" pitchFamily="18" charset="0"/>
              </a:rPr>
            </a:br>
            <a:r>
              <a:rPr lang="en-US" sz="1600" b="1" dirty="0">
                <a:latin typeface="Times New Roman" panose="02020603050405020304" pitchFamily="18" charset="0"/>
                <a:cs typeface="Times New Roman" panose="02020603050405020304" pitchFamily="18" charset="0"/>
              </a:rPr>
              <a:t>🟣 Focus on bridging gender gaps in digital literacy and access to funding.</a:t>
            </a:r>
            <a:br>
              <a:rPr lang="en-US" sz="1600" b="1" dirty="0">
                <a:latin typeface="Times New Roman" panose="02020603050405020304" pitchFamily="18" charset="0"/>
                <a:cs typeface="Times New Roman" panose="02020603050405020304" pitchFamily="18" charset="0"/>
              </a:rPr>
            </a:br>
            <a:r>
              <a:rPr lang="en-US" sz="1600" b="1" dirty="0">
                <a:latin typeface="Times New Roman" panose="02020603050405020304" pitchFamily="18" charset="0"/>
                <a:cs typeface="Times New Roman" panose="02020603050405020304" pitchFamily="18" charset="0"/>
              </a:rPr>
              <a:t>🟣 Supports economic inclusion and national development via women-led innovation.</a:t>
            </a:r>
            <a:br>
              <a:rPr lang="en-US" sz="1600" b="1" dirty="0">
                <a:latin typeface="Times New Roman" panose="02020603050405020304" pitchFamily="18" charset="0"/>
                <a:cs typeface="Times New Roman" panose="02020603050405020304" pitchFamily="18" charset="0"/>
              </a:rPr>
            </a:br>
            <a:r>
              <a:rPr lang="en-US" sz="1600" b="1" dirty="0">
                <a:latin typeface="Times New Roman" panose="02020603050405020304" pitchFamily="18" charset="0"/>
                <a:cs typeface="Times New Roman" panose="02020603050405020304" pitchFamily="18" charset="0"/>
              </a:rPr>
              <a:t>🟣 Emphasizes the role of strategic partnerships and mentorship in women’s success.</a:t>
            </a:r>
            <a:br>
              <a:rPr lang="en-US" sz="1600" b="1" dirty="0">
                <a:latin typeface="Times New Roman" panose="02020603050405020304" pitchFamily="18" charset="0"/>
                <a:cs typeface="Times New Roman" panose="02020603050405020304" pitchFamily="18" charset="0"/>
              </a:rPr>
            </a:br>
            <a:r>
              <a:rPr lang="en-US" sz="1600" b="1" dirty="0">
                <a:latin typeface="Times New Roman" panose="02020603050405020304" pitchFamily="18" charset="0"/>
                <a:cs typeface="Times New Roman" panose="02020603050405020304" pitchFamily="18" charset="0"/>
              </a:rPr>
              <a:t>🟣 Reinforces the need for targeted programs to boost retention and advancement of women in tech.</a:t>
            </a:r>
            <a:br>
              <a:rPr lang="en-US" sz="1600" b="1" dirty="0">
                <a:latin typeface="Times New Roman" panose="02020603050405020304" pitchFamily="18" charset="0"/>
                <a:cs typeface="Times New Roman" panose="02020603050405020304" pitchFamily="18" charset="0"/>
              </a:rPr>
            </a:br>
            <a:endParaRPr lang="en-US" sz="1400" b="1" dirty="0">
              <a:latin typeface="Times New Roman" panose="02020603050405020304" pitchFamily="18" charset="0"/>
              <a:cs typeface="Times New Roman" panose="02020603050405020304" pitchFamily="18" charset="0"/>
            </a:endParaRPr>
          </a:p>
        </p:txBody>
      </p:sp>
      <p:sp>
        <p:nvSpPr>
          <p:cNvPr id="1048607" name="Text Placeholder 2"/>
          <p:cNvSpPr>
            <a:spLocks noGrp="1"/>
          </p:cNvSpPr>
          <p:nvPr>
            <p:ph type="body" idx="1"/>
          </p:nvPr>
        </p:nvSpPr>
        <p:spPr>
          <a:xfrm rot="36333">
            <a:off x="71696" y="240933"/>
            <a:ext cx="9114238" cy="3770141"/>
          </a:xfrm>
        </p:spPr>
        <p:txBody>
          <a:bodyPr/>
          <a:lstStyle/>
          <a:p>
            <a:r>
              <a:rPr lang="en-US" dirty="0">
                <a:latin typeface="Times New Roman" panose="02020603050405020304" pitchFamily="18" charset="0"/>
                <a:cs typeface="Times New Roman" panose="02020603050405020304" pitchFamily="18" charset="0"/>
              </a:rPr>
              <a:t>NITDA IgniteHer Bootcamp</a:t>
            </a:r>
          </a:p>
        </p:txBody>
      </p:sp>
      <p:pic>
        <p:nvPicPr>
          <p:cNvPr id="2097152" name="Picture 6"/>
          <p:cNvPicPr>
            <a:picLocks noChangeAspect="1"/>
          </p:cNvPicPr>
          <p:nvPr/>
        </p:nvPicPr>
        <p:blipFill>
          <a:blip r:embed="rId2"/>
          <a:stretch>
            <a:fillRect/>
          </a:stretch>
        </p:blipFill>
        <p:spPr>
          <a:xfrm>
            <a:off x="0" y="0"/>
            <a:ext cx="9144000" cy="3601329"/>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8" name="Title 1"/>
          <p:cNvSpPr>
            <a:spLocks noGrp="1"/>
          </p:cNvSpPr>
          <p:nvPr>
            <p:ph type="title"/>
          </p:nvPr>
        </p:nvSpPr>
        <p:spPr>
          <a:xfrm>
            <a:off x="16068" y="0"/>
            <a:ext cx="9111861" cy="1703711"/>
          </a:xfrm>
          <a:solidFill>
            <a:srgbClr val="92D04F"/>
          </a:solidFill>
        </p:spPr>
        <p:txBody>
          <a:bodyPr>
            <a:normAutofit/>
          </a:bodyPr>
          <a:lstStyle/>
          <a:p>
            <a:r>
              <a:t>Empowering Women Entrepreneurs</a:t>
            </a:r>
          </a:p>
        </p:txBody>
      </p:sp>
      <p:sp>
        <p:nvSpPr>
          <p:cNvPr id="1048609" name="Content Placeholder 2"/>
          <p:cNvSpPr>
            <a:spLocks noGrp="1"/>
          </p:cNvSpPr>
          <p:nvPr>
            <p:ph idx="1"/>
          </p:nvPr>
        </p:nvSpPr>
        <p:spPr>
          <a:xfrm>
            <a:off x="16069" y="1703710"/>
            <a:ext cx="9111862" cy="5154290"/>
          </a:xfrm>
          <a:solidFill>
            <a:srgbClr val="CC99FF"/>
          </a:solidFill>
        </p:spPr>
        <p:txBody>
          <a:bodyPr>
            <a:normAutofit/>
          </a:bodyPr>
          <a:lstStyle/>
          <a:p>
            <a:r>
              <a:rPr dirty="0"/>
              <a:t>A five-day intensive program launched in collaboration with JICA.</a:t>
            </a:r>
          </a:p>
          <a:p>
            <a:r>
              <a:rPr dirty="0"/>
              <a:t>Focus: Digital literacy, financial inclusion, and business strategy.</a:t>
            </a:r>
          </a:p>
          <a:p>
            <a:r>
              <a:rPr dirty="0"/>
              <a:t>Supports survey findings around the need for training, mentorship, and visibility.</a:t>
            </a:r>
          </a:p>
          <a:p>
            <a:r>
              <a:rPr dirty="0"/>
              <a:t>Reinforces the importance of inclusive programs to improve retention.</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0" name="Title 1"/>
          <p:cNvSpPr>
            <a:spLocks noGrp="1"/>
          </p:cNvSpPr>
          <p:nvPr>
            <p:ph type="title"/>
          </p:nvPr>
        </p:nvSpPr>
        <p:spPr>
          <a:xfrm>
            <a:off x="-28135" y="2743200"/>
            <a:ext cx="8659262" cy="4125505"/>
          </a:xfrm>
          <a:solidFill>
            <a:srgbClr val="CC99FF"/>
          </a:solidFill>
        </p:spPr>
        <p:txBody>
          <a:bodyPr>
            <a:normAutofit/>
          </a:bodyPr>
          <a:lstStyle/>
          <a:p>
            <a:r>
              <a:rPr lang="en-US" sz="1600" b="1" dirty="0"/>
              <a:t>X-axis:</a:t>
            </a:r>
            <a:r>
              <a:rPr lang="en-US" sz="1600" dirty="0"/>
              <a:t> Metric</a:t>
            </a:r>
            <a:br>
              <a:rPr lang="en-US" sz="1600" dirty="0"/>
            </a:br>
            <a:r>
              <a:rPr lang="en-US" sz="1600" b="1" dirty="0"/>
              <a:t>Y-axis:</a:t>
            </a:r>
            <a:r>
              <a:rPr lang="en-US" sz="1600" dirty="0"/>
              <a:t> Percentage / Count</a:t>
            </a:r>
            <a:br>
              <a:rPr lang="en-US" sz="1600" dirty="0"/>
            </a:br>
            <a:r>
              <a:rPr lang="en-US" sz="1100" dirty="0">
                <a:latin typeface="Times New Roman" panose="02020603050405020304" pitchFamily="18" charset="0"/>
                <a:cs typeface="Times New Roman" panose="02020603050405020304" pitchFamily="18" charset="0"/>
              </a:rPr>
              <a:t>Bars:</a:t>
            </a:r>
            <a:br>
              <a:rPr lang="en-US" sz="1100" dirty="0">
                <a:latin typeface="Times New Roman" panose="02020603050405020304" pitchFamily="18" charset="0"/>
                <a:cs typeface="Times New Roman" panose="02020603050405020304" pitchFamily="18" charset="0"/>
              </a:rPr>
            </a:br>
            <a:r>
              <a:rPr lang="en-US" sz="1100" dirty="0">
                <a:latin typeface="Times New Roman" panose="02020603050405020304" pitchFamily="18" charset="0"/>
                <a:cs typeface="Times New Roman" panose="02020603050405020304" pitchFamily="18" charset="0"/>
              </a:rPr>
              <a:t>Women in Technical Roles (22%)</a:t>
            </a:r>
            <a:br>
              <a:rPr lang="en-US" sz="1100" dirty="0">
                <a:latin typeface="Times New Roman" panose="02020603050405020304" pitchFamily="18" charset="0"/>
                <a:cs typeface="Times New Roman" panose="02020603050405020304" pitchFamily="18" charset="0"/>
              </a:rPr>
            </a:br>
            <a:r>
              <a:rPr lang="en-US" sz="1100" dirty="0">
                <a:latin typeface="Times New Roman" panose="02020603050405020304" pitchFamily="18" charset="0"/>
                <a:cs typeface="Times New Roman" panose="02020603050405020304" pitchFamily="18" charset="0"/>
              </a:rPr>
              <a:t>Women Techsters Trained (89,153)</a:t>
            </a:r>
            <a:br>
              <a:rPr lang="en-US" sz="1100" dirty="0">
                <a:latin typeface="Times New Roman" panose="02020603050405020304" pitchFamily="18" charset="0"/>
                <a:cs typeface="Times New Roman" panose="02020603050405020304" pitchFamily="18" charset="0"/>
              </a:rPr>
            </a:br>
            <a:r>
              <a:rPr lang="en-US" sz="1100" dirty="0">
                <a:latin typeface="Times New Roman" panose="02020603050405020304" pitchFamily="18" charset="0"/>
                <a:cs typeface="Times New Roman" panose="02020603050405020304" pitchFamily="18" charset="0"/>
              </a:rPr>
              <a:t>Founders Facing Gender Challenges (55.6%)</a:t>
            </a:r>
            <a:br>
              <a:rPr lang="en-US" sz="1100" dirty="0">
                <a:latin typeface="Times New Roman" panose="02020603050405020304" pitchFamily="18" charset="0"/>
                <a:cs typeface="Times New Roman" panose="02020603050405020304" pitchFamily="18" charset="0"/>
              </a:rPr>
            </a:br>
            <a:endParaRPr sz="1000" dirty="0">
              <a:latin typeface="Times New Roman" panose="02020603050405020304" pitchFamily="18" charset="0"/>
              <a:cs typeface="Times New Roman" panose="02020603050405020304" pitchFamily="18" charset="0"/>
            </a:endParaRPr>
          </a:p>
        </p:txBody>
      </p:sp>
      <p:sp>
        <p:nvSpPr>
          <p:cNvPr id="1048611" name="Text Placeholder 2"/>
          <p:cNvSpPr>
            <a:spLocks noGrp="1"/>
          </p:cNvSpPr>
          <p:nvPr>
            <p:ph type="body" idx="1"/>
          </p:nvPr>
        </p:nvSpPr>
        <p:spPr>
          <a:xfrm>
            <a:off x="0" y="1"/>
            <a:ext cx="8494713" cy="2743200"/>
          </a:xfrm>
        </p:spPr>
        <p:txBody>
          <a:bodyPr/>
          <a:lstStyle/>
          <a:p>
            <a:r>
              <a:rPr lang="en-US" b="1" dirty="0">
                <a:latin typeface="Arial" panose="020B0604020202020204" pitchFamily="34" charset="0"/>
                <a:cs typeface="Arial" panose="020B0604020202020204" pitchFamily="34" charset="0"/>
              </a:rPr>
              <a:t>TechCabal Data Insights</a:t>
            </a:r>
          </a:p>
        </p:txBody>
      </p:sp>
      <p:graphicFrame>
        <p:nvGraphicFramePr>
          <p:cNvPr id="4194304" name="Table 3"/>
          <p:cNvGraphicFramePr>
            <a:graphicFrameLocks noGrp="1"/>
          </p:cNvGraphicFramePr>
          <p:nvPr/>
        </p:nvGraphicFramePr>
        <p:xfrm>
          <a:off x="112543" y="112542"/>
          <a:ext cx="9031459" cy="2053882"/>
        </p:xfrm>
        <a:graphic>
          <a:graphicData uri="http://schemas.openxmlformats.org/drawingml/2006/table">
            <a:tbl>
              <a:tblPr/>
              <a:tblGrid>
                <a:gridCol w="4215627">
                  <a:extLst>
                    <a:ext uri="{9D8B030D-6E8A-4147-A177-3AD203B41FA5}">
                      <a16:colId xmlns:a16="http://schemas.microsoft.com/office/drawing/2014/main" val="20000"/>
                    </a:ext>
                  </a:extLst>
                </a:gridCol>
                <a:gridCol w="2407916">
                  <a:extLst>
                    <a:ext uri="{9D8B030D-6E8A-4147-A177-3AD203B41FA5}">
                      <a16:colId xmlns:a16="http://schemas.microsoft.com/office/drawing/2014/main" val="20001"/>
                    </a:ext>
                  </a:extLst>
                </a:gridCol>
                <a:gridCol w="2407916">
                  <a:extLst>
                    <a:ext uri="{9D8B030D-6E8A-4147-A177-3AD203B41FA5}">
                      <a16:colId xmlns:a16="http://schemas.microsoft.com/office/drawing/2014/main" val="20002"/>
                    </a:ext>
                  </a:extLst>
                </a:gridCol>
              </a:tblGrid>
              <a:tr h="373433">
                <a:tc>
                  <a:txBody>
                    <a:bodyPr/>
                    <a:lstStyle/>
                    <a:p>
                      <a:r>
                        <a:rPr lang="en-US" b="1">
                          <a:solidFill>
                            <a:srgbClr val="0070C0"/>
                          </a:solidFill>
                        </a:rPr>
                        <a:t>Metric</a:t>
                      </a:r>
                      <a:endParaRPr lang="en-US">
                        <a:solidFill>
                          <a:srgbClr val="0070C0"/>
                        </a:solidFill>
                      </a:endParaRPr>
                    </a:p>
                  </a:txBody>
                  <a:tcPr anchor="ctr">
                    <a:lnL>
                      <a:noFill/>
                    </a:lnL>
                    <a:lnR>
                      <a:noFill/>
                    </a:lnR>
                    <a:lnT>
                      <a:noFill/>
                    </a:lnT>
                    <a:lnB>
                      <a:noFill/>
                    </a:lnB>
                  </a:tcPr>
                </a:tc>
                <a:tc>
                  <a:txBody>
                    <a:bodyPr/>
                    <a:lstStyle/>
                    <a:p>
                      <a:r>
                        <a:rPr lang="en-US" b="1"/>
                        <a:t>Value</a:t>
                      </a:r>
                      <a:endParaRPr lang="en-US"/>
                    </a:p>
                  </a:txBody>
                  <a:tcPr anchor="ctr">
                    <a:lnL>
                      <a:noFill/>
                    </a:lnL>
                    <a:lnR>
                      <a:noFill/>
                    </a:lnR>
                    <a:lnT>
                      <a:noFill/>
                    </a:lnT>
                    <a:lnB>
                      <a:noFill/>
                    </a:lnB>
                  </a:tcPr>
                </a:tc>
                <a:tc>
                  <a:txBody>
                    <a:bodyPr/>
                    <a:lstStyle/>
                    <a:p>
                      <a:r>
                        <a:rPr lang="en-US" b="1"/>
                        <a:t>Year</a:t>
                      </a:r>
                      <a:endParaRPr lang="en-US"/>
                    </a:p>
                  </a:txBody>
                  <a:tcPr anchor="ctr">
                    <a:lnL>
                      <a:noFill/>
                    </a:lnL>
                    <a:lnR>
                      <a:noFill/>
                    </a:lnR>
                    <a:lnT>
                      <a:noFill/>
                    </a:lnT>
                    <a:lnB>
                      <a:noFill/>
                    </a:lnB>
                  </a:tcPr>
                </a:tc>
                <a:extLst>
                  <a:ext uri="{0D108BD9-81ED-4DB2-BD59-A6C34878D82A}">
                    <a16:rowId xmlns:a16="http://schemas.microsoft.com/office/drawing/2014/main" val="10000"/>
                  </a:ext>
                </a:extLst>
              </a:tr>
              <a:tr h="373433">
                <a:tc>
                  <a:txBody>
                    <a:bodyPr/>
                    <a:lstStyle/>
                    <a:p>
                      <a:r>
                        <a:rPr lang="en-US">
                          <a:solidFill>
                            <a:srgbClr val="0070C0"/>
                          </a:solidFill>
                        </a:rPr>
                        <a:t>Women in technical roles</a:t>
                      </a:r>
                    </a:p>
                  </a:txBody>
                  <a:tcPr anchor="ctr">
                    <a:lnL>
                      <a:noFill/>
                    </a:lnL>
                    <a:lnR>
                      <a:noFill/>
                    </a:lnR>
                    <a:lnT>
                      <a:noFill/>
                    </a:lnT>
                    <a:lnB>
                      <a:noFill/>
                    </a:lnB>
                  </a:tcPr>
                </a:tc>
                <a:tc>
                  <a:txBody>
                    <a:bodyPr/>
                    <a:lstStyle/>
                    <a:p>
                      <a:r>
                        <a:rPr lang="en-US" b="1"/>
                        <a:t>22%</a:t>
                      </a:r>
                      <a:endParaRPr lang="en-US"/>
                    </a:p>
                  </a:txBody>
                  <a:tcPr anchor="ctr">
                    <a:lnL>
                      <a:noFill/>
                    </a:lnL>
                    <a:lnR>
                      <a:noFill/>
                    </a:lnR>
                    <a:lnT>
                      <a:noFill/>
                    </a:lnT>
                    <a:lnB>
                      <a:noFill/>
                    </a:lnB>
                  </a:tcPr>
                </a:tc>
                <a:tc>
                  <a:txBody>
                    <a:bodyPr/>
                    <a:lstStyle/>
                    <a:p>
                      <a:r>
                        <a:rPr lang="en-US"/>
                        <a:t>2022</a:t>
                      </a:r>
                    </a:p>
                  </a:txBody>
                  <a:tcPr anchor="ctr">
                    <a:lnL>
                      <a:noFill/>
                    </a:lnL>
                    <a:lnR>
                      <a:noFill/>
                    </a:lnR>
                    <a:lnT>
                      <a:noFill/>
                    </a:lnT>
                    <a:lnB>
                      <a:noFill/>
                    </a:lnB>
                  </a:tcPr>
                </a:tc>
                <a:extLst>
                  <a:ext uri="{0D108BD9-81ED-4DB2-BD59-A6C34878D82A}">
                    <a16:rowId xmlns:a16="http://schemas.microsoft.com/office/drawing/2014/main" val="10001"/>
                  </a:ext>
                </a:extLst>
              </a:tr>
              <a:tr h="653508">
                <a:tc>
                  <a:txBody>
                    <a:bodyPr/>
                    <a:lstStyle/>
                    <a:p>
                      <a:r>
                        <a:rPr lang="en-US">
                          <a:solidFill>
                            <a:srgbClr val="0070C0"/>
                          </a:solidFill>
                        </a:rPr>
                        <a:t>Women trained by Women Techsters</a:t>
                      </a:r>
                    </a:p>
                  </a:txBody>
                  <a:tcPr anchor="ctr">
                    <a:lnL>
                      <a:noFill/>
                    </a:lnL>
                    <a:lnR>
                      <a:noFill/>
                    </a:lnR>
                    <a:lnT>
                      <a:noFill/>
                    </a:lnT>
                    <a:lnB>
                      <a:noFill/>
                    </a:lnB>
                  </a:tcPr>
                </a:tc>
                <a:tc>
                  <a:txBody>
                    <a:bodyPr/>
                    <a:lstStyle/>
                    <a:p>
                      <a:r>
                        <a:rPr lang="en-US" b="1"/>
                        <a:t>89,153</a:t>
                      </a:r>
                      <a:endParaRPr lang="en-US"/>
                    </a:p>
                  </a:txBody>
                  <a:tcPr anchor="ctr">
                    <a:lnL>
                      <a:noFill/>
                    </a:lnL>
                    <a:lnR>
                      <a:noFill/>
                    </a:lnR>
                    <a:lnT>
                      <a:noFill/>
                    </a:lnT>
                    <a:lnB>
                      <a:noFill/>
                    </a:lnB>
                  </a:tcPr>
                </a:tc>
                <a:tc>
                  <a:txBody>
                    <a:bodyPr/>
                    <a:lstStyle/>
                    <a:p>
                      <a:r>
                        <a:rPr lang="en-US"/>
                        <a:t>2023</a:t>
                      </a:r>
                    </a:p>
                  </a:txBody>
                  <a:tcPr anchor="ctr">
                    <a:lnL>
                      <a:noFill/>
                    </a:lnL>
                    <a:lnR>
                      <a:noFill/>
                    </a:lnR>
                    <a:lnT>
                      <a:noFill/>
                    </a:lnT>
                    <a:lnB>
                      <a:noFill/>
                    </a:lnB>
                  </a:tcPr>
                </a:tc>
                <a:extLst>
                  <a:ext uri="{0D108BD9-81ED-4DB2-BD59-A6C34878D82A}">
                    <a16:rowId xmlns:a16="http://schemas.microsoft.com/office/drawing/2014/main" val="10002"/>
                  </a:ext>
                </a:extLst>
              </a:tr>
              <a:tr h="653508">
                <a:tc>
                  <a:txBody>
                    <a:bodyPr/>
                    <a:lstStyle/>
                    <a:p>
                      <a:r>
                        <a:rPr lang="en-US" dirty="0">
                          <a:solidFill>
                            <a:srgbClr val="3399FF"/>
                          </a:solidFill>
                        </a:rPr>
                        <a:t>Female founders facing gender-specific challenges</a:t>
                      </a:r>
                    </a:p>
                  </a:txBody>
                  <a:tcPr anchor="ctr">
                    <a:lnL>
                      <a:noFill/>
                    </a:lnL>
                    <a:lnR>
                      <a:noFill/>
                    </a:lnR>
                    <a:lnT>
                      <a:noFill/>
                    </a:lnT>
                    <a:lnB>
                      <a:noFill/>
                    </a:lnB>
                  </a:tcPr>
                </a:tc>
                <a:tc>
                  <a:txBody>
                    <a:bodyPr/>
                    <a:lstStyle/>
                    <a:p>
                      <a:r>
                        <a:rPr lang="en-US" b="1" dirty="0"/>
                        <a:t>55.6%</a:t>
                      </a:r>
                      <a:endParaRPr lang="en-US" dirty="0"/>
                    </a:p>
                  </a:txBody>
                  <a:tcPr anchor="ctr">
                    <a:lnL>
                      <a:noFill/>
                    </a:lnL>
                    <a:lnR>
                      <a:noFill/>
                    </a:lnR>
                    <a:lnT>
                      <a:noFill/>
                    </a:lnT>
                    <a:lnB>
                      <a:noFill/>
                    </a:lnB>
                  </a:tcPr>
                </a:tc>
                <a:tc>
                  <a:txBody>
                    <a:bodyPr/>
                    <a:lstStyle/>
                    <a:p>
                      <a:r>
                        <a:rPr lang="en-US" dirty="0"/>
                        <a:t>2022</a:t>
                      </a:r>
                    </a:p>
                  </a:txBody>
                  <a:tcPr anchor="ctr">
                    <a:lnL>
                      <a:noFill/>
                    </a:lnL>
                    <a:lnR>
                      <a:noFill/>
                    </a:lnR>
                    <a:lnT>
                      <a:noFill/>
                    </a:lnT>
                    <a:lnB>
                      <a:noFill/>
                    </a:lnB>
                  </a:tcPr>
                </a:tc>
                <a:extLst>
                  <a:ext uri="{0D108BD9-81ED-4DB2-BD59-A6C34878D82A}">
                    <a16:rowId xmlns:a16="http://schemas.microsoft.com/office/drawing/2014/main" val="10003"/>
                  </a:ext>
                </a:extLst>
              </a:tr>
            </a:tbl>
          </a:graphicData>
        </a:graphic>
      </p:graphicFrame>
      <p:pic>
        <p:nvPicPr>
          <p:cNvPr id="2097153" name="Picture 4" descr="Women in Tech in Nigeria"/>
          <p:cNvPicPr>
            <a:picLocks noChangeAspect="1" noChangeArrowheads="1"/>
          </p:cNvPicPr>
          <p:nvPr/>
        </p:nvPicPr>
        <p:blipFill>
          <a:blip r:embed="rId2"/>
          <a:srcRect/>
          <a:stretch>
            <a:fillRect/>
          </a:stretch>
        </p:blipFill>
        <p:spPr bwMode="auto">
          <a:xfrm>
            <a:off x="3498574" y="3142140"/>
            <a:ext cx="5486400" cy="3530477"/>
          </a:xfrm>
          <a:prstGeom prst="rect">
            <a:avLst/>
          </a:prstGeom>
          <a:no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2" name="Title 1"/>
          <p:cNvSpPr>
            <a:spLocks noGrp="1"/>
          </p:cNvSpPr>
          <p:nvPr>
            <p:ph type="title"/>
          </p:nvPr>
        </p:nvSpPr>
        <p:spPr>
          <a:xfrm>
            <a:off x="0" y="0"/>
            <a:ext cx="9144000" cy="1417638"/>
          </a:xfrm>
          <a:solidFill>
            <a:srgbClr val="92D04F"/>
          </a:solidFill>
        </p:spPr>
        <p:txBody>
          <a:bodyPr/>
          <a:lstStyle/>
          <a:p>
            <a:r>
              <a:rPr dirty="0"/>
              <a:t>TechCabal Metrics (2022–2023)</a:t>
            </a:r>
          </a:p>
        </p:txBody>
      </p:sp>
      <p:sp>
        <p:nvSpPr>
          <p:cNvPr id="1048613" name="Content Placeholder 2"/>
          <p:cNvSpPr>
            <a:spLocks noGrp="1"/>
          </p:cNvSpPr>
          <p:nvPr>
            <p:ph idx="1"/>
          </p:nvPr>
        </p:nvSpPr>
        <p:spPr>
          <a:xfrm>
            <a:off x="-1" y="1444336"/>
            <a:ext cx="9143999" cy="5287768"/>
          </a:xfrm>
          <a:solidFill>
            <a:srgbClr val="CC99FF"/>
          </a:solidFill>
        </p:spPr>
        <p:txBody>
          <a:bodyPr/>
          <a:lstStyle/>
          <a:p>
            <a:pPr marL="0" indent="0">
              <a:buNone/>
            </a:pPr>
            <a:r>
              <a:rPr dirty="0"/>
              <a:t>22% of technical roles held by women (2022).</a:t>
            </a:r>
          </a:p>
          <a:p>
            <a:pPr marL="0" indent="0">
              <a:buNone/>
            </a:pPr>
            <a:r>
              <a:rPr dirty="0"/>
              <a:t>89,153 women trained by Women Techsters (2023).</a:t>
            </a:r>
            <a:endParaRPr lang="zh-CN" altLang="en-US" dirty="0"/>
          </a:p>
          <a:p>
            <a:pPr marL="0" indent="0">
              <a:buNone/>
            </a:pPr>
            <a:r>
              <a:rPr dirty="0"/>
              <a:t>55.6% of female founders face gender-specific challenges.</a:t>
            </a:r>
          </a:p>
          <a:p>
            <a:pPr marL="0" indent="0">
              <a:buNone/>
            </a:pPr>
            <a:r>
              <a:rPr dirty="0"/>
              <a:t>These align with survey concerns about equity and support systems.</a:t>
            </a:r>
            <a:endParaRPr lang="zh-CN" altLang="en-US"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741</Words>
  <Application>Microsoft Office PowerPoint</Application>
  <PresentationFormat>On-screen Show (4:3)</PresentationFormat>
  <Paragraphs>68</Paragraphs>
  <Slides>13</Slides>
  <Notes>1</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13</vt:i4>
      </vt:variant>
    </vt:vector>
  </HeadingPairs>
  <TitlesOfParts>
    <vt:vector size="18" baseType="lpstr">
      <vt:lpstr>Arial</vt:lpstr>
      <vt:lpstr>Calibri</vt:lpstr>
      <vt:lpstr>Times New Roman</vt:lpstr>
      <vt:lpstr>Office Theme</vt:lpstr>
      <vt:lpstr>Office Theme</vt:lpstr>
      <vt:lpstr> Women in Tech in Nigeria: Employment and Retention Patterns Prepared by: Mbakpobe Adaeze Ebele   </vt:lpstr>
      <vt:lpstr>Project Overview</vt:lpstr>
      <vt:lpstr>Women in Nigeria's tech sector are underrepresented and face unique career challenges.  There's limited data on their employment and retention experiences.  this gap hinders targeted support and inclusive policy development.</vt:lpstr>
      <vt:lpstr>We Designed and conducted a survey to collect first-hand data on women's experiences in Nigeria’s tech sector. We analyzed the responses alongside external data from NITDA, TechCabal, and the World Bank. We generated insights and visualizations to highlight patterns in employment, challenges, and retention—supporting recommendations for targeted intervention. </vt:lpstr>
      <vt:lpstr>Key Survey Insights</vt:lpstr>
      <vt:lpstr>🟣 5-day intensive program by NITDA in partnership with JICA. 🟣 Aimed at empowering women entrepreneurs with business and digital skills. 🟣 Focus on bridging gender gaps in digital literacy and access to funding. 🟣 Supports economic inclusion and national development via women-led innovation. 🟣 Emphasizes the role of strategic partnerships and mentorship in women’s success. 🟣 Reinforces the need for targeted programs to boost retention and advancement of women in tech. </vt:lpstr>
      <vt:lpstr>Empowering Women Entrepreneurs</vt:lpstr>
      <vt:lpstr>X-axis: Metric Y-axis: Percentage / Count Bars: Women in Technical Roles (22%) Women Techsters Trained (89,153) Founders Facing Gender Challenges (55.6%) </vt:lpstr>
      <vt:lpstr>TechCabal Metrics (2022–2023)</vt:lpstr>
      <vt:lpstr>Selected Indicators (Nigeria)</vt:lpstr>
      <vt:lpstr>Recommendations</vt:lpstr>
      <vt:lpstr>Conclusion</vt:lpstr>
      <vt:lpstr> Dashboard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Women in Tech in Nigeria: Employment and Retention Patterns</dc:title>
  <dc:creator>Adaeze</dc:creator>
  <cp:lastModifiedBy>Adaeze</cp:lastModifiedBy>
  <cp:revision>2</cp:revision>
  <dcterms:created xsi:type="dcterms:W3CDTF">2013-01-26T23:14:16Z</dcterms:created>
  <dcterms:modified xsi:type="dcterms:W3CDTF">2025-08-02T15:36:28Z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d9090f570b474f93beb468197b655535</vt:lpwstr>
  </property>
</Properties>
</file>